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7.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84" r:id="rId2"/>
    <p:sldId id="285" r:id="rId3"/>
    <p:sldId id="286" r:id="rId4"/>
    <p:sldId id="287" r:id="rId5"/>
    <p:sldId id="288" r:id="rId6"/>
    <p:sldId id="294" r:id="rId7"/>
    <p:sldId id="295" r:id="rId8"/>
    <p:sldId id="289" r:id="rId9"/>
    <p:sldId id="290" r:id="rId10"/>
    <p:sldId id="292" r:id="rId11"/>
    <p:sldId id="293" r:id="rId12"/>
    <p:sldId id="296" r:id="rId13"/>
    <p:sldId id="306" r:id="rId14"/>
    <p:sldId id="305" r:id="rId15"/>
    <p:sldId id="297" r:id="rId16"/>
    <p:sldId id="298" r:id="rId17"/>
    <p:sldId id="299" r:id="rId18"/>
    <p:sldId id="300" r:id="rId19"/>
    <p:sldId id="301" r:id="rId20"/>
    <p:sldId id="302" r:id="rId21"/>
    <p:sldId id="303" r:id="rId22"/>
    <p:sldId id="304" r:id="rId23"/>
    <p:sldId id="259" r:id="rId24"/>
    <p:sldId id="273" r:id="rId25"/>
    <p:sldId id="291" r:id="rId26"/>
    <p:sldId id="257" r:id="rId27"/>
    <p:sldId id="258" r:id="rId28"/>
    <p:sldId id="260" r:id="rId29"/>
    <p:sldId id="261" r:id="rId30"/>
    <p:sldId id="262" r:id="rId31"/>
    <p:sldId id="263" r:id="rId32"/>
    <p:sldId id="276" r:id="rId33"/>
    <p:sldId id="269" r:id="rId34"/>
    <p:sldId id="264" r:id="rId35"/>
    <p:sldId id="265" r:id="rId36"/>
    <p:sldId id="266" r:id="rId37"/>
    <p:sldId id="267" r:id="rId38"/>
    <p:sldId id="268" r:id="rId39"/>
    <p:sldId id="270" r:id="rId40"/>
    <p:sldId id="271" r:id="rId41"/>
    <p:sldId id="272" r:id="rId42"/>
    <p:sldId id="274" r:id="rId43"/>
    <p:sldId id="275" r:id="rId44"/>
    <p:sldId id="277" r:id="rId45"/>
    <p:sldId id="278" r:id="rId46"/>
    <p:sldId id="279" r:id="rId47"/>
    <p:sldId id="280" r:id="rId48"/>
    <p:sldId id="281" r:id="rId49"/>
    <p:sldId id="282" r:id="rId50"/>
    <p:sldId id="283" r:id="rId51"/>
    <p:sldId id="308" r:id="rId52"/>
    <p:sldId id="30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19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72BF5A-31D2-47C7-8BE7-C0E011C9062B}" type="datetimeFigureOut">
              <a:rPr lang="en-US" smtClean="0"/>
              <a:pPr/>
              <a:t>11/16/2011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6844A5-BCBA-4D77-B200-7DED9D3728BB}" type="slidenum">
              <a:rPr lang="en-US" smtClean="0"/>
              <a:pPr/>
              <a:t>‹#›</a:t>
            </a:fld>
            <a:endParaRPr lang="en-US"/>
          </a:p>
        </p:txBody>
      </p:sp>
    </p:spTree>
    <p:extLst>
      <p:ext uri="{BB962C8B-B14F-4D97-AF65-F5344CB8AC3E}">
        <p14:creationId xmlns:p14="http://schemas.microsoft.com/office/powerpoint/2010/main" xmlns="" val="43351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29057" indent="-280406">
              <a:defRPr>
                <a:solidFill>
                  <a:schemeClr val="tx1"/>
                </a:solidFill>
                <a:latin typeface="Arial" charset="0"/>
              </a:defRPr>
            </a:lvl2pPr>
            <a:lvl3pPr marL="1121626" indent="-224325">
              <a:defRPr>
                <a:solidFill>
                  <a:schemeClr val="tx1"/>
                </a:solidFill>
                <a:latin typeface="Arial" charset="0"/>
              </a:defRPr>
            </a:lvl3pPr>
            <a:lvl4pPr marL="1570276" indent="-224325">
              <a:defRPr>
                <a:solidFill>
                  <a:schemeClr val="tx1"/>
                </a:solidFill>
                <a:latin typeface="Arial" charset="0"/>
              </a:defRPr>
            </a:lvl4pPr>
            <a:lvl5pPr marL="2018927" indent="-224325">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fld id="{4F182CFB-F620-4FE2-B7EB-3AE951105224}" type="slidenum">
              <a:rPr lang="en-US" smtClean="0"/>
              <a:pPr/>
              <a:t>8</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Man is not the only cause of wetland loss. Hurricanes, subsidence, wave erosion and sea level rise are all natural causes of land loss in Louisiana.</a:t>
            </a:r>
          </a:p>
          <a:p>
            <a:pPr eaLnBrk="1" hangingPunct="1"/>
            <a:endParaRPr lang="en-US" smtClean="0"/>
          </a:p>
          <a:p>
            <a:pPr eaLnBrk="1" hangingPunct="1"/>
            <a:r>
              <a:rPr lang="en-US" smtClean="0"/>
              <a:t>Sea level rise is caused by global climate change.  Natural and human forces change climate. Earth’s climate has been evolving for millions of years. (Long before man was even on Earth.) During warmer times shallow seas have covered most of the continents- a rise in sea level; during colder times fresh water has been trapped in glaciers and sea level fell.  </a:t>
            </a:r>
          </a:p>
          <a:p>
            <a:pPr eaLnBrk="1" hangingPunct="1"/>
            <a:endParaRPr lang="en-US" smtClean="0"/>
          </a:p>
          <a:p>
            <a:pPr eaLnBrk="1" hangingPunct="1"/>
            <a:r>
              <a:rPr lang="en-US" smtClean="0"/>
              <a:t>Scientific evidence suggests that human activities such as the burning of fossil fuels and clearing of forests are also altering global climate.  These activities are believed to be causing warming temperatures and global warming.</a:t>
            </a:r>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29057" indent="-280406">
              <a:defRPr>
                <a:solidFill>
                  <a:schemeClr val="tx1"/>
                </a:solidFill>
                <a:latin typeface="Arial" charset="0"/>
              </a:defRPr>
            </a:lvl2pPr>
            <a:lvl3pPr marL="1121626" indent="-224325">
              <a:defRPr>
                <a:solidFill>
                  <a:schemeClr val="tx1"/>
                </a:solidFill>
                <a:latin typeface="Arial" charset="0"/>
              </a:defRPr>
            </a:lvl3pPr>
            <a:lvl4pPr marL="1570276" indent="-224325">
              <a:defRPr>
                <a:solidFill>
                  <a:schemeClr val="tx1"/>
                </a:solidFill>
                <a:latin typeface="Arial" charset="0"/>
              </a:defRPr>
            </a:lvl4pPr>
            <a:lvl5pPr marL="2018927" indent="-224325">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fld id="{D5EAEC87-9B92-4783-8AB9-370299B77670}" type="slidenum">
              <a:rPr lang="en-US" smtClean="0"/>
              <a:pPr/>
              <a:t>9</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This is a map showing Isle Derniere in 1853 and in 1988. The maps were made 135 years apart.</a:t>
            </a:r>
          </a:p>
          <a:p>
            <a:pPr eaLnBrk="1" hangingPunct="1"/>
            <a:r>
              <a:rPr lang="en-US" smtClean="0"/>
              <a:t>This is also called Last Island, south of Houma in Terrebonne Bay.</a:t>
            </a:r>
          </a:p>
          <a:p>
            <a:pPr eaLnBrk="1" hangingPunct="1"/>
            <a:r>
              <a:rPr lang="en-US" smtClean="0"/>
              <a:t>At one time there was a wonderful hotel resort on Isle Derniere</a:t>
            </a:r>
          </a:p>
          <a:p>
            <a:pPr eaLnBrk="1" hangingPunct="1"/>
            <a:endParaRPr lang="en-US" smtClean="0"/>
          </a:p>
          <a:p>
            <a:pPr eaLnBrk="1" hangingPunct="1"/>
            <a:r>
              <a:rPr lang="en-US" smtClean="0"/>
              <a:t>Let’s look at the changes:</a:t>
            </a:r>
          </a:p>
          <a:p>
            <a:pPr eaLnBrk="1" hangingPunct="1"/>
            <a:endParaRPr lang="en-US" smtClean="0"/>
          </a:p>
          <a:p>
            <a:pPr eaLnBrk="1" hangingPunct="1"/>
            <a:r>
              <a:rPr lang="en-US" smtClean="0"/>
              <a:t>The most obvious is the loss of land. </a:t>
            </a:r>
          </a:p>
          <a:p>
            <a:pPr eaLnBrk="1" hangingPunct="1"/>
            <a:r>
              <a:rPr lang="en-US" smtClean="0"/>
              <a:t>Notice the change in the name of the area-  Isle Derniere to Isles Derniere – The “s” has been added because it is no longer just one island.</a:t>
            </a:r>
          </a:p>
          <a:p>
            <a:pPr eaLnBrk="1" hangingPunct="1"/>
            <a:r>
              <a:rPr lang="en-US" smtClean="0"/>
              <a:t>Notice that each new island has been named.</a:t>
            </a:r>
          </a:p>
          <a:p>
            <a:pPr eaLnBrk="1" hangingPunct="1"/>
            <a:endParaRPr lang="en-US" smtClean="0"/>
          </a:p>
          <a:p>
            <a:pPr eaLnBrk="1" hangingPunct="1"/>
            <a:r>
              <a:rPr lang="en-US" smtClean="0"/>
              <a:t>How do you think the people of the area feel about the obvious land loss?</a:t>
            </a:r>
          </a:p>
          <a:p>
            <a:pPr eaLnBrk="1" hangingPunct="1"/>
            <a:r>
              <a:rPr lang="en-US" smtClean="0"/>
              <a:t>The question is what can be done help save these vanishing Louisiana wetlands.</a:t>
            </a:r>
          </a:p>
          <a:p>
            <a:pPr eaLnBrk="1" hangingPunct="1"/>
            <a:endParaRPr lang="en-US" smtClean="0"/>
          </a:p>
          <a:p>
            <a:pPr eaLnBrk="1" hangingPunct="1"/>
            <a:r>
              <a:rPr lang="en-US" smtClean="0"/>
              <a:t>Notice Raccoon Island; the small island on the far left of the lower map.  </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29057" indent="-280406">
              <a:defRPr>
                <a:solidFill>
                  <a:schemeClr val="tx1"/>
                </a:solidFill>
                <a:latin typeface="Arial" charset="0"/>
              </a:defRPr>
            </a:lvl2pPr>
            <a:lvl3pPr marL="1121626" indent="-224325">
              <a:defRPr>
                <a:solidFill>
                  <a:schemeClr val="tx1"/>
                </a:solidFill>
                <a:latin typeface="Arial" charset="0"/>
              </a:defRPr>
            </a:lvl3pPr>
            <a:lvl4pPr marL="1570276" indent="-224325">
              <a:defRPr>
                <a:solidFill>
                  <a:schemeClr val="tx1"/>
                </a:solidFill>
                <a:latin typeface="Arial" charset="0"/>
              </a:defRPr>
            </a:lvl4pPr>
            <a:lvl5pPr marL="2018927" indent="-224325">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fld id="{5111CDFC-F88B-44B4-87B7-DA4BF4210386}" type="slidenum">
              <a:rPr lang="en-US" smtClean="0"/>
              <a:pPr/>
              <a:t>10</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29057" indent="-280406">
              <a:defRPr>
                <a:solidFill>
                  <a:schemeClr val="tx1"/>
                </a:solidFill>
                <a:latin typeface="Arial" charset="0"/>
              </a:defRPr>
            </a:lvl2pPr>
            <a:lvl3pPr marL="1121626" indent="-224325">
              <a:defRPr>
                <a:solidFill>
                  <a:schemeClr val="tx1"/>
                </a:solidFill>
                <a:latin typeface="Arial" charset="0"/>
              </a:defRPr>
            </a:lvl3pPr>
            <a:lvl4pPr marL="1570276" indent="-224325">
              <a:defRPr>
                <a:solidFill>
                  <a:schemeClr val="tx1"/>
                </a:solidFill>
                <a:latin typeface="Arial" charset="0"/>
              </a:defRPr>
            </a:lvl4pPr>
            <a:lvl5pPr marL="2018927" indent="-224325">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fld id="{0BAA6BDB-78BF-400C-B4E7-C97612762B3F}" type="slidenum">
              <a:rPr lang="en-US" smtClean="0"/>
              <a:pPr/>
              <a:t>11</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Here is an aerial photo of the Mississippi River and the level which controls it from overflowing its banks. .</a:t>
            </a:r>
          </a:p>
          <a:p>
            <a:pPr eaLnBrk="1" hangingPunct="1"/>
            <a:endParaRPr lang="en-US" smtClean="0"/>
          </a:p>
          <a:p>
            <a:pPr eaLnBrk="1" hangingPunct="1"/>
            <a:r>
              <a:rPr lang="en-US" smtClean="0"/>
              <a:t>Notice how close the road is to the river.</a:t>
            </a:r>
          </a:p>
          <a:p>
            <a:pPr eaLnBrk="1" hangingPunct="1"/>
            <a:r>
              <a:rPr lang="en-US" smtClean="0"/>
              <a:t>What about homes? And businesses?</a:t>
            </a:r>
          </a:p>
          <a:p>
            <a:pPr eaLnBrk="1" hangingPunct="1"/>
            <a:endParaRPr lang="en-US" smtClean="0"/>
          </a:p>
          <a:p>
            <a:pPr eaLnBrk="1" hangingPunct="1"/>
            <a:r>
              <a:rPr lang="en-US" smtClean="0"/>
              <a:t>The desirable quality of the levee system is that it protects humans and their possessions. The detrimental side of the levee system is that it prevents sediment from returning to the marsh thus starving the wetlands of needed nutrients.</a:t>
            </a:r>
          </a:p>
          <a:p>
            <a:pPr eaLnBrk="1" hangingPunct="1"/>
            <a:endParaRPr lang="en-US" smtClean="0"/>
          </a:p>
          <a:p>
            <a:pPr eaLnBrk="1" hangingPunct="1"/>
            <a:r>
              <a:rPr lang="en-US" smtClean="0"/>
              <a:t>Can there be a balance?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29057" indent="-280406">
              <a:defRPr>
                <a:solidFill>
                  <a:schemeClr val="tx1"/>
                </a:solidFill>
                <a:latin typeface="Arial" charset="0"/>
              </a:defRPr>
            </a:lvl2pPr>
            <a:lvl3pPr marL="1121626" indent="-224325">
              <a:defRPr>
                <a:solidFill>
                  <a:schemeClr val="tx1"/>
                </a:solidFill>
                <a:latin typeface="Arial" charset="0"/>
              </a:defRPr>
            </a:lvl3pPr>
            <a:lvl4pPr marL="1570276" indent="-224325">
              <a:defRPr>
                <a:solidFill>
                  <a:schemeClr val="tx1"/>
                </a:solidFill>
                <a:latin typeface="Arial" charset="0"/>
              </a:defRPr>
            </a:lvl4pPr>
            <a:lvl5pPr marL="2018927" indent="-224325">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fld id="{C18F52AA-A220-4FB2-9ED9-9A0C197462AB}" type="slidenum">
              <a:rPr lang="en-US" smtClean="0"/>
              <a:pPr/>
              <a:t>12</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When it was first enacted, CWPPRA received about 30 million a year, now we receive around 80 million.</a:t>
            </a:r>
          </a:p>
          <a:p>
            <a:pPr eaLnBrk="1" hangingPunct="1"/>
            <a:r>
              <a:rPr lang="en-US" smtClean="0"/>
              <a:t>CWPPRA Process: 1.) Each year 4 regional planning teams meet to accept projects nominated by the public or various civic or nonprofit organizations.  2.) Then, a coast-wide planning selects up to 20 projects and 6 demonstration projects from the nominated list. 3.) 10 candidate projects and 3 demonstration projects are selected for more detailed assessments.  They evaluate things like cost, need, feasibility and the overall benefit of the project. 4.) The technical committee then conducts public hearings to release findings and receive comments.  5.) The technical committee then recommends up to four projects to receive funding.  6.) The task force selects projects to receive funding.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defRPr>
            </a:lvl1pPr>
            <a:lvl2pPr marL="729057" indent="-280406">
              <a:defRPr>
                <a:solidFill>
                  <a:schemeClr val="tx1"/>
                </a:solidFill>
                <a:latin typeface="Arial" charset="0"/>
              </a:defRPr>
            </a:lvl2pPr>
            <a:lvl3pPr marL="1121626" indent="-224325">
              <a:defRPr>
                <a:solidFill>
                  <a:schemeClr val="tx1"/>
                </a:solidFill>
                <a:latin typeface="Arial" charset="0"/>
              </a:defRPr>
            </a:lvl3pPr>
            <a:lvl4pPr marL="1570276" indent="-224325">
              <a:defRPr>
                <a:solidFill>
                  <a:schemeClr val="tx1"/>
                </a:solidFill>
                <a:latin typeface="Arial" charset="0"/>
              </a:defRPr>
            </a:lvl4pPr>
            <a:lvl5pPr marL="2018927" indent="-224325">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fld id="{34397C95-1D81-40D2-95C8-5DE5120B0379}" type="slidenum">
              <a:rPr lang="en-US" smtClean="0"/>
              <a:pPr/>
              <a:t>22</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14711" y="4344025"/>
            <a:ext cx="5028579" cy="41144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smtClean="0"/>
              <a:t>East Timberlier Project</a:t>
            </a:r>
            <a:r>
              <a:rPr lang="en-US" smtClean="0"/>
              <a:t> - LaFourche Parish, Louisiana -Almost three million cubic yards of sediment were utilized to establish a 200-foot wide dune and a 600-foot wide marsh along the length of the island. This created 170 acres of intertidal marsh and is helping to protect thousands of acres of existing fringing marsh to the north. To further stabilize the dredged sediments, 13,000 feet of sand fences and approximately 20,000 plugs of marsh grasses were added in May 2000 and June 2001 respectively.</a:t>
            </a:r>
            <a:br>
              <a:rPr lang="en-US" smtClean="0"/>
            </a:b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6844A5-BCBA-4D77-B200-7DED9D3728BB}" type="slidenum">
              <a:rPr lang="en-US" smtClean="0"/>
              <a:pPr/>
              <a:t>36</a:t>
            </a:fld>
            <a:endParaRPr lang="en-US"/>
          </a:p>
        </p:txBody>
      </p:sp>
    </p:spTree>
    <p:extLst>
      <p:ext uri="{BB962C8B-B14F-4D97-AF65-F5344CB8AC3E}">
        <p14:creationId xmlns:p14="http://schemas.microsoft.com/office/powerpoint/2010/main" xmlns="" val="627051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pic>
        <p:nvPicPr>
          <p:cNvPr id="8" name="Picture 7" descr="coverEmboss.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1116012" y="1904999"/>
            <a:ext cx="6938963" cy="1582271"/>
          </a:xfrm>
        </p:spPr>
        <p:txBody>
          <a:bodyPr anchor="b" anchorCtr="0"/>
          <a:lstStyle>
            <a:lvl1pPr>
              <a:lnSpc>
                <a:spcPct val="95000"/>
              </a:lnSpc>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116013" y="3487271"/>
            <a:ext cx="6938961" cy="1143000"/>
          </a:xfrm>
        </p:spPr>
        <p:txBody>
          <a:bodyPr/>
          <a:lstStyle>
            <a:lvl1pPr marL="0" indent="0" algn="ctr">
              <a:spcBef>
                <a:spcPts val="300"/>
              </a:spcBef>
              <a:buNone/>
              <a:defRPr sz="2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07741" y="5715000"/>
            <a:ext cx="2133600" cy="275478"/>
          </a:xfrm>
        </p:spPr>
        <p:txBody>
          <a:bodyPr/>
          <a:lstStyle>
            <a:lvl1pPr>
              <a:defRPr>
                <a:solidFill>
                  <a:schemeClr val="bg2">
                    <a:lumMod val="60000"/>
                    <a:lumOff val="40000"/>
                  </a:schemeClr>
                </a:solidFill>
              </a:defRPr>
            </a:lvl1pPr>
          </a:lstStyle>
          <a:p>
            <a:fld id="{628EAFA9-7502-42D3-9B79-C38E938C236F}" type="datetimeFigureOut">
              <a:rPr lang="en-US" smtClean="0"/>
              <a:pPr/>
              <a:t>11/16/2011</a:t>
            </a:fld>
            <a:endParaRPr lang="en-US"/>
          </a:p>
        </p:txBody>
      </p:sp>
      <p:sp>
        <p:nvSpPr>
          <p:cNvPr id="5" name="Footer Placeholder 4"/>
          <p:cNvSpPr>
            <a:spLocks noGrp="1"/>
          </p:cNvSpPr>
          <p:nvPr>
            <p:ph type="ftr" sz="quarter" idx="11"/>
          </p:nvPr>
        </p:nvSpPr>
        <p:spPr>
          <a:xfrm>
            <a:off x="1102659" y="5715000"/>
            <a:ext cx="2895600" cy="275478"/>
          </a:xfrm>
        </p:spPr>
        <p:txBody>
          <a:bodyPr/>
          <a:lstStyle>
            <a:lvl1pPr>
              <a:defRPr>
                <a:solidFill>
                  <a:schemeClr val="bg2">
                    <a:lumMod val="60000"/>
                    <a:lumOff val="40000"/>
                  </a:schemeClr>
                </a:solidFill>
              </a:defRPr>
            </a:lvl1pPr>
          </a:lstStyle>
          <a:p>
            <a:endParaRPr lang="en-US"/>
          </a:p>
        </p:txBody>
      </p:sp>
      <p:sp>
        <p:nvSpPr>
          <p:cNvPr id="6" name="Slide Number Placeholder 5"/>
          <p:cNvSpPr>
            <a:spLocks noGrp="1"/>
          </p:cNvSpPr>
          <p:nvPr>
            <p:ph type="sldNum" sz="quarter" idx="12"/>
          </p:nvPr>
        </p:nvSpPr>
        <p:spPr>
          <a:xfrm>
            <a:off x="4343400" y="5715000"/>
            <a:ext cx="457200" cy="275478"/>
          </a:xfrm>
        </p:spPr>
        <p:txBody>
          <a:bodyPr/>
          <a:lstStyle>
            <a:lvl1pPr>
              <a:defRPr>
                <a:solidFill>
                  <a:schemeClr val="bg2">
                    <a:lumMod val="60000"/>
                    <a:lumOff val="40000"/>
                  </a:schemeClr>
                </a:solidFill>
              </a:defRPr>
            </a:lvl1pPr>
          </a:lstStyle>
          <a:p>
            <a:fld id="{2D57B0AA-AC8E-4463-ADAC-E87D09B82E4F}" type="slidenum">
              <a:rPr lang="en-US" smtClean="0"/>
              <a:pPr/>
              <a:t>‹#›</a:t>
            </a:fld>
            <a:endParaRPr lang="en-US"/>
          </a:p>
        </p:txBody>
      </p:sp>
      <p:pic>
        <p:nvPicPr>
          <p:cNvPr id="9" name="Picture 8" descr="coverAccentBottom.png"/>
          <p:cNvPicPr>
            <a:picLocks noChangeAspect="1"/>
          </p:cNvPicPr>
          <p:nvPr/>
        </p:nvPicPr>
        <p:blipFill>
          <a:blip r:embed="rId3" cstate="print"/>
          <a:stretch>
            <a:fillRect/>
          </a:stretch>
        </p:blipFill>
        <p:spPr>
          <a:xfrm>
            <a:off x="914400" y="4686766"/>
            <a:ext cx="7315200" cy="400705"/>
          </a:xfrm>
          <a:prstGeom prst="rect">
            <a:avLst/>
          </a:prstGeom>
        </p:spPr>
      </p:pic>
      <p:pic>
        <p:nvPicPr>
          <p:cNvPr id="10" name="Picture 9" descr="coverAccentTop.png"/>
          <p:cNvPicPr>
            <a:picLocks noChangeAspect="1"/>
          </p:cNvPicPr>
          <p:nvPr/>
        </p:nvPicPr>
        <p:blipFill>
          <a:blip r:embed="rId4" cstate="print"/>
          <a:stretch>
            <a:fillRect/>
          </a:stretch>
        </p:blipFill>
        <p:spPr>
          <a:xfrm>
            <a:off x="914400" y="1619136"/>
            <a:ext cx="7315200" cy="391386"/>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2" descr="scrollwork-Top.png"/>
          <p:cNvPicPr>
            <a:picLocks noChangeAspect="1" noChangeArrowheads="1"/>
          </p:cNvPicPr>
          <p:nvPr/>
        </p:nvPicPr>
        <p:blipFill>
          <a:blip r:embed="rId2" cstate="print"/>
          <a:srcRect/>
          <a:stretch>
            <a:fillRect/>
          </a:stretch>
        </p:blipFill>
        <p:spPr bwMode="auto">
          <a:xfrm flipH="1">
            <a:off x="4754083" y="673398"/>
            <a:ext cx="742950" cy="361950"/>
          </a:xfrm>
          <a:prstGeom prst="rect">
            <a:avLst/>
          </a:prstGeom>
          <a:noFill/>
        </p:spPr>
      </p:pic>
      <p:pic>
        <p:nvPicPr>
          <p:cNvPr id="15" name="Picture 3" descr="scrollwork-Bottom.png"/>
          <p:cNvPicPr>
            <a:picLocks noChangeAspect="1" noChangeArrowheads="1"/>
          </p:cNvPicPr>
          <p:nvPr/>
        </p:nvPicPr>
        <p:blipFill>
          <a:blip r:embed="rId3" cstate="print"/>
          <a:srcRect/>
          <a:stretch>
            <a:fillRect/>
          </a:stretch>
        </p:blipFill>
        <p:spPr bwMode="auto">
          <a:xfrm flipH="1">
            <a:off x="4754083" y="5636584"/>
            <a:ext cx="742950" cy="361950"/>
          </a:xfrm>
          <a:prstGeom prst="rect">
            <a:avLst/>
          </a:prstGeom>
          <a:noFill/>
        </p:spPr>
      </p:pic>
      <p:pic>
        <p:nvPicPr>
          <p:cNvPr id="4099" name="Picture 3" descr="scrollwork-Bottom.png"/>
          <p:cNvPicPr>
            <a:picLocks noChangeAspect="1" noChangeArrowheads="1"/>
          </p:cNvPicPr>
          <p:nvPr/>
        </p:nvPicPr>
        <p:blipFill>
          <a:blip r:embed="rId3" cstate="print"/>
          <a:srcRect/>
          <a:stretch>
            <a:fillRect/>
          </a:stretch>
        </p:blipFill>
        <p:spPr bwMode="auto">
          <a:xfrm>
            <a:off x="7774169" y="5636584"/>
            <a:ext cx="742950" cy="361950"/>
          </a:xfrm>
          <a:prstGeom prst="rect">
            <a:avLst/>
          </a:prstGeom>
          <a:noFill/>
        </p:spPr>
      </p:pic>
      <p:pic>
        <p:nvPicPr>
          <p:cNvPr id="4098" name="Picture 2" descr="scrollwork-Top.png"/>
          <p:cNvPicPr>
            <a:picLocks noChangeAspect="1" noChangeArrowheads="1"/>
          </p:cNvPicPr>
          <p:nvPr/>
        </p:nvPicPr>
        <p:blipFill>
          <a:blip r:embed="rId2" cstate="print"/>
          <a:srcRect/>
          <a:stretch>
            <a:fillRect/>
          </a:stretch>
        </p:blipFill>
        <p:spPr bwMode="auto">
          <a:xfrm>
            <a:off x="7774169" y="673398"/>
            <a:ext cx="742950" cy="361950"/>
          </a:xfrm>
          <a:prstGeom prst="rect">
            <a:avLst/>
          </a:prstGeom>
          <a:noFill/>
        </p:spPr>
      </p:pic>
      <p:sp>
        <p:nvSpPr>
          <p:cNvPr id="2" name="Title 1"/>
          <p:cNvSpPr>
            <a:spLocks noGrp="1"/>
          </p:cNvSpPr>
          <p:nvPr>
            <p:ph type="title"/>
          </p:nvPr>
        </p:nvSpPr>
        <p:spPr>
          <a:xfrm>
            <a:off x="838200" y="914400"/>
            <a:ext cx="3429000" cy="1371600"/>
          </a:xfrm>
        </p:spPr>
        <p:txBody>
          <a:bodyPr vert="horz" lIns="91440" tIns="45720" rIns="91440" bIns="45720" rtlCol="0" anchor="b">
            <a:noAutofit/>
          </a:bodyPr>
          <a:lstStyle>
            <a:lvl1pPr algn="ctr" defTabSz="914400" rtl="0" eaLnBrk="1" latinLnBrk="0" hangingPunct="1">
              <a:spcBef>
                <a:spcPct val="0"/>
              </a:spcBef>
              <a:buNone/>
              <a:defRPr lang="en-US" sz="3600" b="0" kern="1200" dirty="0">
                <a:solidFill>
                  <a:schemeClr val="tx1"/>
                </a:solidFill>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5081121" y="914400"/>
            <a:ext cx="3108960" cy="4815841"/>
          </a:xfrm>
          <a:solidFill>
            <a:schemeClr val="bg2"/>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8200" y="2667001"/>
            <a:ext cx="3429000" cy="2895600"/>
          </a:xfrm>
        </p:spPr>
        <p:txBody>
          <a:bodyPr vert="horz" lIns="91440" tIns="45720" rIns="91440" bIns="45720" rtlCol="0">
            <a:normAutofit/>
          </a:bodyPr>
          <a:lstStyle>
            <a:lvl1pPr marL="0" indent="0" algn="ctr">
              <a:spcBef>
                <a:spcPts val="500"/>
              </a:spcBef>
              <a:buNone/>
              <a:defRPr lang="en-US" sz="1800" kern="1200" smtClean="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600"/>
              </a:spcBef>
              <a:buSzPct val="10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628EAFA9-7502-42D3-9B79-C38E938C236F}" type="datetimeFigureOut">
              <a:rPr lang="en-US" smtClean="0"/>
              <a:pPr/>
              <a:t>11/16/2011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B0AA-AC8E-4463-ADAC-E87D09B82E4F}" type="slidenum">
              <a:rPr lang="en-US" smtClean="0"/>
              <a:pPr/>
              <a:t>‹#›</a:t>
            </a:fld>
            <a:endParaRPr lang="en-US"/>
          </a:p>
        </p:txBody>
      </p:sp>
      <p:pic>
        <p:nvPicPr>
          <p:cNvPr id="8" name="Picture 2" descr="captionAccent.png"/>
          <p:cNvPicPr>
            <a:picLocks noChangeAspect="1" noChangeArrowheads="1"/>
          </p:cNvPicPr>
          <p:nvPr/>
        </p:nvPicPr>
        <p:blipFill>
          <a:blip r:embed="rId4" cstate="print"/>
          <a:srcRect/>
          <a:stretch>
            <a:fillRect/>
          </a:stretch>
        </p:blipFill>
        <p:spPr bwMode="auto">
          <a:xfrm>
            <a:off x="838200" y="2326341"/>
            <a:ext cx="3429000" cy="240307"/>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2" name="Picture 2" descr="scrollwork-Top.png"/>
          <p:cNvPicPr>
            <a:picLocks noChangeAspect="1" noChangeArrowheads="1"/>
          </p:cNvPicPr>
          <p:nvPr/>
        </p:nvPicPr>
        <p:blipFill>
          <a:blip r:embed="rId2" cstate="print"/>
          <a:srcRect/>
          <a:stretch>
            <a:fillRect/>
          </a:stretch>
        </p:blipFill>
        <p:spPr bwMode="auto">
          <a:xfrm flipH="1">
            <a:off x="1752600" y="565897"/>
            <a:ext cx="742950" cy="361950"/>
          </a:xfrm>
          <a:prstGeom prst="rect">
            <a:avLst/>
          </a:prstGeom>
          <a:noFill/>
        </p:spPr>
      </p:pic>
      <p:pic>
        <p:nvPicPr>
          <p:cNvPr id="15" name="Picture 3" descr="scrollwork-Bottom.png"/>
          <p:cNvPicPr>
            <a:picLocks noChangeAspect="1" noChangeArrowheads="1"/>
          </p:cNvPicPr>
          <p:nvPr/>
        </p:nvPicPr>
        <p:blipFill>
          <a:blip r:embed="rId3" cstate="print"/>
          <a:srcRect/>
          <a:stretch>
            <a:fillRect/>
          </a:stretch>
        </p:blipFill>
        <p:spPr bwMode="auto">
          <a:xfrm flipH="1">
            <a:off x="1752600" y="4128247"/>
            <a:ext cx="742950" cy="361950"/>
          </a:xfrm>
          <a:prstGeom prst="rect">
            <a:avLst/>
          </a:prstGeom>
          <a:noFill/>
        </p:spPr>
      </p:pic>
      <p:pic>
        <p:nvPicPr>
          <p:cNvPr id="4099" name="Picture 3" descr="scrollwork-Bottom.png"/>
          <p:cNvPicPr>
            <a:picLocks noChangeAspect="1" noChangeArrowheads="1"/>
          </p:cNvPicPr>
          <p:nvPr/>
        </p:nvPicPr>
        <p:blipFill>
          <a:blip r:embed="rId3" cstate="print"/>
          <a:srcRect/>
          <a:stretch>
            <a:fillRect/>
          </a:stretch>
        </p:blipFill>
        <p:spPr bwMode="auto">
          <a:xfrm>
            <a:off x="6648450" y="4128247"/>
            <a:ext cx="742950" cy="361950"/>
          </a:xfrm>
          <a:prstGeom prst="rect">
            <a:avLst/>
          </a:prstGeom>
          <a:noFill/>
        </p:spPr>
      </p:pic>
      <p:pic>
        <p:nvPicPr>
          <p:cNvPr id="4098" name="Picture 2" descr="scrollwork-Top.png"/>
          <p:cNvPicPr>
            <a:picLocks noChangeAspect="1" noChangeArrowheads="1"/>
          </p:cNvPicPr>
          <p:nvPr/>
        </p:nvPicPr>
        <p:blipFill>
          <a:blip r:embed="rId2" cstate="print"/>
          <a:srcRect/>
          <a:stretch>
            <a:fillRect/>
          </a:stretch>
        </p:blipFill>
        <p:spPr bwMode="auto">
          <a:xfrm>
            <a:off x="6648450" y="565897"/>
            <a:ext cx="742950" cy="361950"/>
          </a:xfrm>
          <a:prstGeom prst="rect">
            <a:avLst/>
          </a:prstGeom>
          <a:noFill/>
        </p:spPr>
      </p:pic>
      <p:sp>
        <p:nvSpPr>
          <p:cNvPr id="2" name="Title 1"/>
          <p:cNvSpPr>
            <a:spLocks noGrp="1"/>
          </p:cNvSpPr>
          <p:nvPr>
            <p:ph type="title"/>
          </p:nvPr>
        </p:nvSpPr>
        <p:spPr>
          <a:xfrm>
            <a:off x="1280160" y="4406153"/>
            <a:ext cx="6583680" cy="784412"/>
          </a:xfrm>
        </p:spPr>
        <p:txBody>
          <a:bodyPr vert="horz" lIns="91440" tIns="45720" rIns="91440" bIns="45720" rtlCol="0" anchor="b">
            <a:noAutofit/>
          </a:bodyPr>
          <a:lstStyle>
            <a:lvl1pPr algn="ctr" defTabSz="914400" rtl="0" eaLnBrk="1" latinLnBrk="0" hangingPunct="1">
              <a:spcBef>
                <a:spcPct val="0"/>
              </a:spcBef>
              <a:buNone/>
              <a:defRPr lang="en-US" sz="3600" b="0" kern="1200" dirty="0">
                <a:solidFill>
                  <a:schemeClr val="tx1"/>
                </a:solidFill>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286000" y="780826"/>
            <a:ext cx="4572000" cy="3467548"/>
          </a:xfrm>
          <a:solidFill>
            <a:schemeClr val="bg2"/>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8200" y="5446059"/>
            <a:ext cx="7543800" cy="609600"/>
          </a:xfrm>
        </p:spPr>
        <p:txBody>
          <a:bodyPr vert="horz" lIns="91440" tIns="45720" rIns="91440" bIns="45720" rtlCol="0">
            <a:normAutofit/>
          </a:bodyPr>
          <a:lstStyle>
            <a:lvl1pPr marL="0" indent="0" algn="ctr">
              <a:spcBef>
                <a:spcPts val="0"/>
              </a:spcBef>
              <a:buNone/>
              <a:defRPr lang="en-US" sz="1600" kern="1200" smtClean="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600"/>
              </a:spcBef>
              <a:buSzPct val="10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628EAFA9-7502-42D3-9B79-C38E938C236F}" type="datetimeFigureOut">
              <a:rPr lang="en-US" smtClean="0"/>
              <a:pPr/>
              <a:t>11/16/2011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B0AA-AC8E-4463-ADAC-E87D09B82E4F}" type="slidenum">
              <a:rPr lang="en-US" smtClean="0"/>
              <a:pPr/>
              <a:t>‹#›</a:t>
            </a:fld>
            <a:endParaRPr lang="en-US"/>
          </a:p>
        </p:txBody>
      </p:sp>
      <p:pic>
        <p:nvPicPr>
          <p:cNvPr id="6146" name="Picture 2" descr="captionLongAccent.png"/>
          <p:cNvPicPr>
            <a:picLocks noChangeAspect="1" noChangeArrowheads="1"/>
          </p:cNvPicPr>
          <p:nvPr/>
        </p:nvPicPr>
        <p:blipFill>
          <a:blip r:embed="rId4" cstate="print"/>
          <a:srcRect/>
          <a:stretch>
            <a:fillRect/>
          </a:stretch>
        </p:blipFill>
        <p:spPr bwMode="auto">
          <a:xfrm>
            <a:off x="1390650" y="5204012"/>
            <a:ext cx="6362700" cy="247650"/>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pic>
        <p:nvPicPr>
          <p:cNvPr id="15" name="Picture 3" descr="scrollwork-Bottom.png"/>
          <p:cNvPicPr>
            <a:picLocks noChangeAspect="1" noChangeArrowheads="1"/>
          </p:cNvPicPr>
          <p:nvPr/>
        </p:nvPicPr>
        <p:blipFill>
          <a:blip r:embed="rId2" cstate="print"/>
          <a:srcRect/>
          <a:stretch>
            <a:fillRect/>
          </a:stretch>
        </p:blipFill>
        <p:spPr bwMode="auto">
          <a:xfrm flipH="1">
            <a:off x="993402" y="4128247"/>
            <a:ext cx="742950" cy="361950"/>
          </a:xfrm>
          <a:prstGeom prst="rect">
            <a:avLst/>
          </a:prstGeom>
          <a:noFill/>
        </p:spPr>
      </p:pic>
      <p:pic>
        <p:nvPicPr>
          <p:cNvPr id="4099" name="Picture 3" descr="scrollwork-Bottom.png"/>
          <p:cNvPicPr>
            <a:picLocks noChangeAspect="1" noChangeArrowheads="1"/>
          </p:cNvPicPr>
          <p:nvPr/>
        </p:nvPicPr>
        <p:blipFill>
          <a:blip r:embed="rId2" cstate="print"/>
          <a:srcRect/>
          <a:stretch>
            <a:fillRect/>
          </a:stretch>
        </p:blipFill>
        <p:spPr bwMode="auto">
          <a:xfrm>
            <a:off x="7407649" y="4128247"/>
            <a:ext cx="742950" cy="361950"/>
          </a:xfrm>
          <a:prstGeom prst="rect">
            <a:avLst/>
          </a:prstGeom>
          <a:noFill/>
        </p:spPr>
      </p:pic>
      <p:pic>
        <p:nvPicPr>
          <p:cNvPr id="12" name="Picture 2" descr="scrollwork-Top.png"/>
          <p:cNvPicPr>
            <a:picLocks noChangeAspect="1" noChangeArrowheads="1"/>
          </p:cNvPicPr>
          <p:nvPr/>
        </p:nvPicPr>
        <p:blipFill>
          <a:blip r:embed="rId3" cstate="print"/>
          <a:srcRect/>
          <a:stretch>
            <a:fillRect/>
          </a:stretch>
        </p:blipFill>
        <p:spPr bwMode="auto">
          <a:xfrm flipH="1">
            <a:off x="993402" y="565897"/>
            <a:ext cx="742950" cy="361950"/>
          </a:xfrm>
          <a:prstGeom prst="rect">
            <a:avLst/>
          </a:prstGeom>
          <a:noFill/>
        </p:spPr>
      </p:pic>
      <p:pic>
        <p:nvPicPr>
          <p:cNvPr id="4098" name="Picture 2" descr="scrollwork-Top.png"/>
          <p:cNvPicPr>
            <a:picLocks noChangeAspect="1" noChangeArrowheads="1"/>
          </p:cNvPicPr>
          <p:nvPr/>
        </p:nvPicPr>
        <p:blipFill>
          <a:blip r:embed="rId3" cstate="print"/>
          <a:srcRect/>
          <a:stretch>
            <a:fillRect/>
          </a:stretch>
        </p:blipFill>
        <p:spPr bwMode="auto">
          <a:xfrm>
            <a:off x="7407649" y="565897"/>
            <a:ext cx="742950" cy="361950"/>
          </a:xfrm>
          <a:prstGeom prst="rect">
            <a:avLst/>
          </a:prstGeom>
          <a:noFill/>
        </p:spPr>
      </p:pic>
      <p:sp>
        <p:nvSpPr>
          <p:cNvPr id="2" name="Title 1"/>
          <p:cNvSpPr>
            <a:spLocks noGrp="1"/>
          </p:cNvSpPr>
          <p:nvPr>
            <p:ph type="title"/>
          </p:nvPr>
        </p:nvSpPr>
        <p:spPr>
          <a:xfrm>
            <a:off x="1280160" y="4406153"/>
            <a:ext cx="6583680" cy="784412"/>
          </a:xfrm>
        </p:spPr>
        <p:txBody>
          <a:bodyPr vert="horz" lIns="91440" tIns="45720" rIns="91440" bIns="45720" rtlCol="0" anchor="b">
            <a:noAutofit/>
          </a:bodyPr>
          <a:lstStyle>
            <a:lvl1pPr algn="ctr" defTabSz="914400" rtl="0" eaLnBrk="1" latinLnBrk="0" hangingPunct="1">
              <a:spcBef>
                <a:spcPct val="0"/>
              </a:spcBef>
              <a:buNone/>
              <a:defRPr lang="en-US" sz="3600" b="0" kern="1200" dirty="0">
                <a:solidFill>
                  <a:schemeClr val="tx1"/>
                </a:solidFill>
                <a:latin typeface="+mj-lt"/>
                <a:ea typeface="+mj-ea"/>
                <a:cs typeface="+mj-cs"/>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780826"/>
            <a:ext cx="2743200" cy="3467548"/>
          </a:xfrm>
          <a:solidFill>
            <a:schemeClr val="bg2"/>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8200" y="5446059"/>
            <a:ext cx="7543800" cy="609600"/>
          </a:xfrm>
        </p:spPr>
        <p:txBody>
          <a:bodyPr vert="horz" lIns="91440" tIns="45720" rIns="91440" bIns="45720" rtlCol="0">
            <a:normAutofit/>
          </a:bodyPr>
          <a:lstStyle>
            <a:lvl1pPr marL="0" indent="0" algn="ctr">
              <a:spcBef>
                <a:spcPts val="0"/>
              </a:spcBef>
              <a:buNone/>
              <a:defRPr lang="en-US" sz="1600" kern="1200" smtClean="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600"/>
              </a:spcBef>
              <a:buSzPct val="100000"/>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628EAFA9-7502-42D3-9B79-C38E938C236F}" type="datetimeFigureOut">
              <a:rPr lang="en-US" smtClean="0"/>
              <a:pPr/>
              <a:t>11/16/2011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B0AA-AC8E-4463-ADAC-E87D09B82E4F}" type="slidenum">
              <a:rPr lang="en-US" smtClean="0"/>
              <a:pPr/>
              <a:t>‹#›</a:t>
            </a:fld>
            <a:endParaRPr lang="en-US"/>
          </a:p>
        </p:txBody>
      </p:sp>
      <p:pic>
        <p:nvPicPr>
          <p:cNvPr id="6146" name="Picture 2" descr="captionLongAccent.png"/>
          <p:cNvPicPr>
            <a:picLocks noChangeAspect="1" noChangeArrowheads="1"/>
          </p:cNvPicPr>
          <p:nvPr/>
        </p:nvPicPr>
        <p:blipFill>
          <a:blip r:embed="rId4" cstate="print"/>
          <a:srcRect/>
          <a:stretch>
            <a:fillRect/>
          </a:stretch>
        </p:blipFill>
        <p:spPr bwMode="auto">
          <a:xfrm>
            <a:off x="1390650" y="5204012"/>
            <a:ext cx="6362700" cy="247650"/>
          </a:xfrm>
          <a:prstGeom prst="rect">
            <a:avLst/>
          </a:prstGeom>
          <a:noFill/>
        </p:spPr>
      </p:pic>
      <p:sp>
        <p:nvSpPr>
          <p:cNvPr id="14" name="Picture Placeholder 2"/>
          <p:cNvSpPr>
            <a:spLocks noGrp="1"/>
          </p:cNvSpPr>
          <p:nvPr>
            <p:ph type="pic" idx="13"/>
          </p:nvPr>
        </p:nvSpPr>
        <p:spPr>
          <a:xfrm>
            <a:off x="4912659" y="780826"/>
            <a:ext cx="2743200" cy="3467548"/>
          </a:xfrm>
          <a:solidFill>
            <a:schemeClr val="bg2"/>
          </a:solidFill>
          <a:ln w="127000">
            <a:solidFill>
              <a:schemeClr val="bg1"/>
            </a:solidFill>
            <a:miter lim="800000"/>
          </a:ln>
          <a:effectLst>
            <a:outerShdw blurRad="50800" dist="38100" dir="5400000" algn="t" rotWithShape="0">
              <a:prstClr val="black">
                <a:alpha val="25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2" descr="pageAccent-Full.png"/>
          <p:cNvPicPr>
            <a:picLocks noChangeAspect="1" noChangeArrowheads="1"/>
          </p:cNvPicPr>
          <p:nvPr/>
        </p:nvPicPr>
        <p:blipFill>
          <a:blip r:embed="rId2" cstate="print"/>
          <a:srcRect/>
          <a:stretch>
            <a:fillRect/>
          </a:stretch>
        </p:blipFill>
        <p:spPr bwMode="auto">
          <a:xfrm>
            <a:off x="595313" y="1689847"/>
            <a:ext cx="7953375" cy="3048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2084294"/>
            <a:ext cx="7543800" cy="3639670"/>
          </a:xfrm>
        </p:spPr>
        <p:txBody>
          <a:bodyPr vert="eaVert"/>
          <a:lstStyle>
            <a:lvl5pPr>
              <a:defRPr/>
            </a:lvl5pPr>
            <a:lvl6pPr marL="2286000">
              <a:defRPr/>
            </a:lvl6pPr>
            <a:lvl7pPr marL="2286000">
              <a:defRPr/>
            </a:lvl7pPr>
            <a:lvl8pPr marL="2286000">
              <a:defRPr/>
            </a:lvl8pPr>
            <a:lvl9pPr marL="22860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8EAFA9-7502-42D3-9B79-C38E938C236F}" type="datetimeFigureOut">
              <a:rPr lang="en-US" smtClean="0"/>
              <a:pPr/>
              <a:t>11/16/2011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922048"/>
            <a:ext cx="1676400" cy="481488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922048"/>
            <a:ext cx="5638800" cy="481488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8EAFA9-7502-42D3-9B79-C38E938C236F}" type="datetimeFigureOut">
              <a:rPr lang="en-US" smtClean="0"/>
              <a:pPr/>
              <a:t>11/16/2011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pPr/>
              <a:t>‹#›</a:t>
            </a:fld>
            <a:endParaRPr lang="en-US"/>
          </a:p>
        </p:txBody>
      </p:sp>
      <p:pic>
        <p:nvPicPr>
          <p:cNvPr id="5122" name="Picture 2" descr="verticalAccent.png"/>
          <p:cNvPicPr>
            <a:picLocks noChangeAspect="1" noChangeArrowheads="1"/>
          </p:cNvPicPr>
          <p:nvPr/>
        </p:nvPicPr>
        <p:blipFill>
          <a:blip r:embed="rId2" cstate="print"/>
          <a:srcRect/>
          <a:stretch>
            <a:fillRect/>
          </a:stretch>
        </p:blipFill>
        <p:spPr bwMode="auto">
          <a:xfrm>
            <a:off x="6626225" y="860612"/>
            <a:ext cx="247364" cy="4937760"/>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8EAFA9-7502-42D3-9B79-C38E938C236F}" type="datetimeFigureOut">
              <a:rPr lang="en-US" smtClean="0"/>
              <a:pPr/>
              <a:t>11/16/2011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pPr/>
              <a:t>‹#›</a:t>
            </a:fld>
            <a:endParaRPr lang="en-US"/>
          </a:p>
        </p:txBody>
      </p:sp>
      <p:pic>
        <p:nvPicPr>
          <p:cNvPr id="7" name="Picture 2" descr="pageAccent-Full.png"/>
          <p:cNvPicPr>
            <a:picLocks noChangeAspect="1" noChangeArrowheads="1"/>
          </p:cNvPicPr>
          <p:nvPr/>
        </p:nvPicPr>
        <p:blipFill>
          <a:blip r:embed="rId2" cstate="print"/>
          <a:srcRect/>
          <a:stretch>
            <a:fillRect/>
          </a:stretch>
        </p:blipFill>
        <p:spPr bwMode="auto">
          <a:xfrm>
            <a:off x="595313" y="1689847"/>
            <a:ext cx="7953375" cy="304800"/>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Ref idx="1002">
        <a:schemeClr val="bg2"/>
      </p:bgRef>
    </p:bg>
    <p:spTree>
      <p:nvGrpSpPr>
        <p:cNvPr id="1" name=""/>
        <p:cNvGrpSpPr/>
        <p:nvPr/>
      </p:nvGrpSpPr>
      <p:grpSpPr>
        <a:xfrm>
          <a:off x="0" y="0"/>
          <a:ext cx="0" cy="0"/>
          <a:chOff x="0" y="0"/>
          <a:chExt cx="0" cy="0"/>
        </a:xfrm>
      </p:grpSpPr>
      <p:pic>
        <p:nvPicPr>
          <p:cNvPr id="8" name="Picture 7" descr="coverEmboss.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1102519" y="4038600"/>
            <a:ext cx="6938963" cy="1174376"/>
          </a:xfrm>
        </p:spPr>
        <p:txBody>
          <a:bodyPr anchor="b" anchorCtr="0">
            <a:noAutofit/>
          </a:bodyPr>
          <a:lstStyle>
            <a:lvl1pPr>
              <a:lnSpc>
                <a:spcPct val="95000"/>
              </a:lnSpc>
              <a:defRPr sz="5200"/>
            </a:lvl1pPr>
          </a:lstStyle>
          <a:p>
            <a:r>
              <a:rPr lang="en-US" smtClean="0"/>
              <a:t>Click to edit Master title style</a:t>
            </a:r>
            <a:endParaRPr lang="en-US" dirty="0"/>
          </a:p>
        </p:txBody>
      </p:sp>
      <p:sp>
        <p:nvSpPr>
          <p:cNvPr id="3" name="Subtitle 2"/>
          <p:cNvSpPr>
            <a:spLocks noGrp="1"/>
          </p:cNvSpPr>
          <p:nvPr>
            <p:ph type="subTitle" idx="1"/>
          </p:nvPr>
        </p:nvSpPr>
        <p:spPr>
          <a:xfrm>
            <a:off x="1102520" y="5212977"/>
            <a:ext cx="6938961" cy="775447"/>
          </a:xfrm>
        </p:spPr>
        <p:txBody>
          <a:bodyPr>
            <a:normAutofit/>
          </a:bodyPr>
          <a:lstStyle>
            <a:lvl1pPr marL="0" indent="0" algn="ctr">
              <a:spcBef>
                <a:spcPts val="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5907741" y="6214969"/>
            <a:ext cx="2133600" cy="275478"/>
          </a:xfrm>
        </p:spPr>
        <p:txBody>
          <a:bodyPr/>
          <a:lstStyle>
            <a:lvl1pPr>
              <a:defRPr>
                <a:solidFill>
                  <a:schemeClr val="bg2">
                    <a:lumMod val="60000"/>
                    <a:lumOff val="40000"/>
                  </a:schemeClr>
                </a:solidFill>
              </a:defRPr>
            </a:lvl1pPr>
          </a:lstStyle>
          <a:p>
            <a:fld id="{628EAFA9-7502-42D3-9B79-C38E938C236F}" type="datetimeFigureOut">
              <a:rPr lang="en-US" smtClean="0"/>
              <a:pPr/>
              <a:t>11/16/2011</a:t>
            </a:fld>
            <a:endParaRPr lang="en-US"/>
          </a:p>
        </p:txBody>
      </p:sp>
      <p:sp>
        <p:nvSpPr>
          <p:cNvPr id="5" name="Footer Placeholder 4"/>
          <p:cNvSpPr>
            <a:spLocks noGrp="1"/>
          </p:cNvSpPr>
          <p:nvPr>
            <p:ph type="ftr" sz="quarter" idx="11"/>
          </p:nvPr>
        </p:nvSpPr>
        <p:spPr>
          <a:xfrm>
            <a:off x="1102659" y="6214969"/>
            <a:ext cx="2895600" cy="275478"/>
          </a:xfrm>
        </p:spPr>
        <p:txBody>
          <a:bodyPr/>
          <a:lstStyle>
            <a:lvl1pPr>
              <a:defRPr>
                <a:solidFill>
                  <a:schemeClr val="bg2">
                    <a:lumMod val="60000"/>
                    <a:lumOff val="40000"/>
                  </a:schemeClr>
                </a:solidFill>
              </a:defRPr>
            </a:lvl1pPr>
          </a:lstStyle>
          <a:p>
            <a:endParaRPr lang="en-US"/>
          </a:p>
        </p:txBody>
      </p:sp>
      <p:sp>
        <p:nvSpPr>
          <p:cNvPr id="6" name="Slide Number Placeholder 5"/>
          <p:cNvSpPr>
            <a:spLocks noGrp="1"/>
          </p:cNvSpPr>
          <p:nvPr>
            <p:ph type="sldNum" sz="quarter" idx="12"/>
          </p:nvPr>
        </p:nvSpPr>
        <p:spPr>
          <a:xfrm>
            <a:off x="4343400" y="6214969"/>
            <a:ext cx="457200" cy="275478"/>
          </a:xfrm>
        </p:spPr>
        <p:txBody>
          <a:bodyPr/>
          <a:lstStyle>
            <a:lvl1pPr>
              <a:defRPr>
                <a:solidFill>
                  <a:schemeClr val="bg2">
                    <a:lumMod val="60000"/>
                    <a:lumOff val="40000"/>
                  </a:schemeClr>
                </a:solidFill>
              </a:defRPr>
            </a:lvl1pPr>
          </a:lstStyle>
          <a:p>
            <a:fld id="{2D57B0AA-AC8E-4463-ADAC-E87D09B82E4F}" type="slidenum">
              <a:rPr lang="en-US" smtClean="0"/>
              <a:pPr/>
              <a:t>‹#›</a:t>
            </a:fld>
            <a:endParaRPr lang="en-US"/>
          </a:p>
        </p:txBody>
      </p:sp>
      <p:pic>
        <p:nvPicPr>
          <p:cNvPr id="9" name="Picture 8" descr="coverAccentBottom.png"/>
          <p:cNvPicPr>
            <a:picLocks noChangeAspect="1"/>
          </p:cNvPicPr>
          <p:nvPr/>
        </p:nvPicPr>
        <p:blipFill>
          <a:blip r:embed="rId3" cstate="print"/>
          <a:stretch>
            <a:fillRect/>
          </a:stretch>
        </p:blipFill>
        <p:spPr>
          <a:xfrm>
            <a:off x="914400" y="3915801"/>
            <a:ext cx="7315200" cy="400705"/>
          </a:xfrm>
          <a:prstGeom prst="rect">
            <a:avLst/>
          </a:prstGeom>
        </p:spPr>
      </p:pic>
      <p:sp>
        <p:nvSpPr>
          <p:cNvPr id="11" name="Picture Placeholder 2"/>
          <p:cNvSpPr>
            <a:spLocks noGrp="1"/>
          </p:cNvSpPr>
          <p:nvPr>
            <p:ph type="pic" idx="13"/>
          </p:nvPr>
        </p:nvSpPr>
        <p:spPr>
          <a:xfrm>
            <a:off x="1188720" y="1004455"/>
            <a:ext cx="6766560" cy="2729345"/>
          </a:xfrm>
          <a:solidFill>
            <a:schemeClr val="bg2"/>
          </a:solidFill>
          <a:ln w="127000">
            <a:solidFill>
              <a:schemeClr val="tx1"/>
            </a:solidFill>
            <a:miter lim="800000"/>
          </a:ln>
          <a:effectLst>
            <a:outerShdw blurRad="50800" dist="38100" dir="5400000" algn="t" rotWithShape="0">
              <a:prstClr val="black">
                <a:alpha val="25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6012" y="1904998"/>
            <a:ext cx="6938964" cy="1582271"/>
          </a:xfrm>
        </p:spPr>
        <p:txBody>
          <a:bodyPr vert="horz" lIns="91440" tIns="45720" rIns="91440" bIns="45720" rtlCol="0" anchor="b" anchorCtr="0">
            <a:noAutofit/>
          </a:bodyPr>
          <a:lstStyle>
            <a:lvl1pPr algn="ctr" defTabSz="914400" rtl="0" eaLnBrk="1" latinLnBrk="0" hangingPunct="1">
              <a:lnSpc>
                <a:spcPct val="95000"/>
              </a:lnSpc>
              <a:spcBef>
                <a:spcPct val="0"/>
              </a:spcBef>
              <a:buNone/>
              <a:defRPr lang="en-US" sz="5600" kern="1200">
                <a:solidFill>
                  <a:schemeClr val="tx1"/>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116012" y="3487271"/>
            <a:ext cx="6938960" cy="1143000"/>
          </a:xfrm>
        </p:spPr>
        <p:txBody>
          <a:bodyPr vert="horz" lIns="91440" tIns="45720" rIns="91440" bIns="45720" rtlCol="0">
            <a:normAutofit/>
          </a:bodyPr>
          <a:lstStyle>
            <a:lvl1pPr marL="0" indent="0" algn="ctr" defTabSz="914400" rtl="0" eaLnBrk="1" latinLnBrk="0" hangingPunct="1">
              <a:spcBef>
                <a:spcPts val="300"/>
              </a:spcBef>
              <a:buSzPct val="100000"/>
              <a:buFont typeface="Wingdings" pitchFamily="2" charset="2"/>
              <a:buNone/>
              <a:defRPr lang="en-US" sz="1800" kern="1200" smtClean="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8EAFA9-7502-42D3-9B79-C38E938C236F}" type="datetimeFigureOut">
              <a:rPr lang="en-US" smtClean="0"/>
              <a:pPr/>
              <a:t>11/16/2011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57B0AA-AC8E-4463-ADAC-E87D09B82E4F}" type="slidenum">
              <a:rPr lang="en-US" smtClean="0"/>
              <a:pPr/>
              <a:t>‹#›</a:t>
            </a:fld>
            <a:endParaRPr lang="en-US"/>
          </a:p>
        </p:txBody>
      </p:sp>
      <p:pic>
        <p:nvPicPr>
          <p:cNvPr id="1026" name="Picture 2" descr="SectionAccentTop.png"/>
          <p:cNvPicPr>
            <a:picLocks noChangeAspect="1" noChangeArrowheads="1"/>
          </p:cNvPicPr>
          <p:nvPr/>
        </p:nvPicPr>
        <p:blipFill>
          <a:blip r:embed="rId2" cstate="print"/>
          <a:srcRect/>
          <a:stretch>
            <a:fillRect/>
          </a:stretch>
        </p:blipFill>
        <p:spPr bwMode="auto">
          <a:xfrm>
            <a:off x="914400" y="1618488"/>
            <a:ext cx="7315200" cy="356382"/>
          </a:xfrm>
          <a:prstGeom prst="rect">
            <a:avLst/>
          </a:prstGeom>
          <a:noFill/>
        </p:spPr>
      </p:pic>
      <p:pic>
        <p:nvPicPr>
          <p:cNvPr id="1027" name="Picture 3" descr="SectionAccentBottom.png"/>
          <p:cNvPicPr>
            <a:picLocks noChangeAspect="1" noChangeArrowheads="1"/>
          </p:cNvPicPr>
          <p:nvPr/>
        </p:nvPicPr>
        <p:blipFill>
          <a:blip r:embed="rId3" cstate="print"/>
          <a:srcRect/>
          <a:stretch>
            <a:fillRect/>
          </a:stretch>
        </p:blipFill>
        <p:spPr bwMode="auto">
          <a:xfrm>
            <a:off x="914400" y="4690872"/>
            <a:ext cx="7315200" cy="356382"/>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2" descr="pageAccent-Full.png"/>
          <p:cNvPicPr>
            <a:picLocks noChangeAspect="1" noChangeArrowheads="1"/>
          </p:cNvPicPr>
          <p:nvPr/>
        </p:nvPicPr>
        <p:blipFill>
          <a:blip r:embed="rId2" cstate="print"/>
          <a:srcRect/>
          <a:stretch>
            <a:fillRect/>
          </a:stretch>
        </p:blipFill>
        <p:spPr bwMode="auto">
          <a:xfrm>
            <a:off x="595313" y="1689847"/>
            <a:ext cx="7953375" cy="3048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2084293"/>
            <a:ext cx="3429000" cy="3639312"/>
          </a:xfrm>
        </p:spPr>
        <p:txBody>
          <a:bodyPr>
            <a:normAutofit/>
          </a:bodyPr>
          <a:lstStyle>
            <a:lvl1pPr marL="282575" indent="-282575">
              <a:defRPr sz="2000"/>
            </a:lvl1pPr>
            <a:lvl2pPr marL="573088" indent="-282575">
              <a:defRPr sz="1800"/>
            </a:lvl2pPr>
            <a:lvl3pPr marL="855663" indent="-282575">
              <a:defRPr sz="1800"/>
            </a:lvl3pPr>
            <a:lvl4pPr marL="1146175" indent="-282575">
              <a:defRPr sz="1800"/>
            </a:lvl4pPr>
            <a:lvl5pPr marL="1430338" indent="-282575">
              <a:defRPr sz="1800"/>
            </a:lvl5pPr>
            <a:lvl6pPr marL="1712913" indent="-282575">
              <a:defRPr sz="1800"/>
            </a:lvl6pPr>
            <a:lvl7pPr marL="2003425" indent="-282575">
              <a:defRPr sz="1800"/>
            </a:lvl7pPr>
            <a:lvl8pPr marL="2286000" indent="-282575">
              <a:defRPr sz="1800"/>
            </a:lvl8pPr>
            <a:lvl9pPr marL="2568575" indent="-282575">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926106" y="2084293"/>
            <a:ext cx="3429000" cy="3639312"/>
          </a:xfrm>
        </p:spPr>
        <p:txBody>
          <a:bodyPr>
            <a:normAutofit/>
          </a:bodyPr>
          <a:lstStyle>
            <a:lvl1pPr marL="282575" indent="-282575">
              <a:defRPr sz="2000"/>
            </a:lvl1pPr>
            <a:lvl2pPr marL="573088" indent="-282575">
              <a:defRPr sz="1800"/>
            </a:lvl2pPr>
            <a:lvl3pPr marL="855663" indent="-282575">
              <a:defRPr sz="1800"/>
            </a:lvl3pPr>
            <a:lvl4pPr marL="1146175" indent="-282575">
              <a:defRPr sz="1800"/>
            </a:lvl4pPr>
            <a:lvl5pPr marL="1430338" indent="-282575">
              <a:defRPr sz="1800"/>
            </a:lvl5pPr>
            <a:lvl6pPr marL="1712913" indent="-282575">
              <a:defRPr sz="1800"/>
            </a:lvl6pPr>
            <a:lvl7pPr marL="2005013" indent="-282575">
              <a:defRPr sz="1800"/>
            </a:lvl7pPr>
            <a:lvl8pPr marL="2287588" indent="-282575">
              <a:defRPr sz="1800"/>
            </a:lvl8pPr>
            <a:lvl9pPr marL="2568575" indent="-2809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28EAFA9-7502-42D3-9B79-C38E938C236F}" type="datetimeFigureOut">
              <a:rPr lang="en-US" smtClean="0"/>
              <a:pPr/>
              <a:t>11/16/2011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B0AA-AC8E-4463-ADAC-E87D09B82E4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2" descr="pageAccent-Full.png"/>
          <p:cNvPicPr>
            <a:picLocks noChangeAspect="1" noChangeArrowheads="1"/>
          </p:cNvPicPr>
          <p:nvPr/>
        </p:nvPicPr>
        <p:blipFill>
          <a:blip r:embed="rId2" cstate="print"/>
          <a:srcRect/>
          <a:stretch>
            <a:fillRect/>
          </a:stretch>
        </p:blipFill>
        <p:spPr bwMode="auto">
          <a:xfrm>
            <a:off x="595313" y="1689847"/>
            <a:ext cx="7953375" cy="304800"/>
          </a:xfrm>
          <a:prstGeom prst="rect">
            <a:avLst/>
          </a:prstGeom>
          <a:noFill/>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181100" y="1839913"/>
            <a:ext cx="2743200" cy="903287"/>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8200" y="2971800"/>
            <a:ext cx="3429000" cy="2751804"/>
          </a:xfrm>
        </p:spPr>
        <p:txBody>
          <a:bodyPr>
            <a:normAutofit/>
          </a:bodyPr>
          <a:lstStyle>
            <a:lvl1pPr marL="282575" indent="-282575">
              <a:defRPr sz="1800"/>
            </a:lvl1pPr>
            <a:lvl2pPr marL="573088" indent="-282575">
              <a:defRPr sz="1800"/>
            </a:lvl2pPr>
            <a:lvl3pPr marL="855663" indent="-282575">
              <a:defRPr sz="1800"/>
            </a:lvl3pPr>
            <a:lvl4pPr marL="1146175" indent="-282575">
              <a:defRPr sz="1800"/>
            </a:lvl4pPr>
            <a:lvl5pPr marL="1430338" indent="-284163">
              <a:defRPr sz="1800"/>
            </a:lvl5pPr>
            <a:lvl6pPr marL="1712913" indent="-282575">
              <a:defRPr sz="1600"/>
            </a:lvl6pPr>
            <a:lvl7pPr marL="2003425" indent="-282575">
              <a:defRPr sz="1600"/>
            </a:lvl7pPr>
            <a:lvl8pPr marL="2286000" indent="-282575">
              <a:defRPr sz="1600"/>
            </a:lvl8pPr>
            <a:lvl9pPr marL="2568575" indent="-282575">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5269006" y="1839913"/>
            <a:ext cx="2743200" cy="903287"/>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26106" y="2971800"/>
            <a:ext cx="3429000" cy="2751804"/>
          </a:xfrm>
        </p:spPr>
        <p:txBody>
          <a:bodyPr>
            <a:normAutofit/>
          </a:bodyPr>
          <a:lstStyle>
            <a:lvl1pPr marL="282575" indent="-282575">
              <a:defRPr sz="1800"/>
            </a:lvl1pPr>
            <a:lvl2pPr marL="573088" indent="-282575">
              <a:defRPr sz="1800"/>
            </a:lvl2pPr>
            <a:lvl3pPr marL="855663" indent="-282575">
              <a:defRPr sz="1800"/>
            </a:lvl3pPr>
            <a:lvl4pPr marL="1146175" indent="-282575">
              <a:defRPr sz="1800"/>
            </a:lvl4pPr>
            <a:lvl5pPr marL="1430338" indent="-282575">
              <a:defRPr sz="1800"/>
            </a:lvl5pPr>
            <a:lvl6pPr marL="1712913" indent="-282575">
              <a:defRPr sz="1600"/>
            </a:lvl6pPr>
            <a:lvl7pPr marL="2003425" indent="-282575">
              <a:defRPr sz="1600"/>
            </a:lvl7pPr>
            <a:lvl8pPr marL="2286000" indent="-282575">
              <a:defRPr sz="1600"/>
            </a:lvl8pPr>
            <a:lvl9pPr marL="2568575" indent="-282575">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28EAFA9-7502-42D3-9B79-C38E938C236F}" type="datetimeFigureOut">
              <a:rPr lang="en-US" smtClean="0"/>
              <a:pPr/>
              <a:t>11/16/2011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57B0AA-AC8E-4463-ADAC-E87D09B82E4F}" type="slidenum">
              <a:rPr lang="en-US" smtClean="0"/>
              <a:pPr/>
              <a:t>‹#›</a:t>
            </a:fld>
            <a:endParaRPr lang="en-US"/>
          </a:p>
        </p:txBody>
      </p:sp>
      <p:pic>
        <p:nvPicPr>
          <p:cNvPr id="2050" name="Picture 2" descr="comparisonRule.png"/>
          <p:cNvPicPr>
            <a:picLocks noChangeAspect="1" noChangeArrowheads="1"/>
          </p:cNvPicPr>
          <p:nvPr/>
        </p:nvPicPr>
        <p:blipFill>
          <a:blip r:embed="rId3" cstate="print"/>
          <a:srcRect/>
          <a:stretch>
            <a:fillRect/>
          </a:stretch>
        </p:blipFill>
        <p:spPr bwMode="auto">
          <a:xfrm>
            <a:off x="1247775" y="2686050"/>
            <a:ext cx="2609850" cy="133350"/>
          </a:xfrm>
          <a:prstGeom prst="rect">
            <a:avLst/>
          </a:prstGeom>
          <a:noFill/>
        </p:spPr>
      </p:pic>
      <p:pic>
        <p:nvPicPr>
          <p:cNvPr id="12" name="Picture 2" descr="comparisonRule.png"/>
          <p:cNvPicPr>
            <a:picLocks noChangeAspect="1" noChangeArrowheads="1"/>
          </p:cNvPicPr>
          <p:nvPr/>
        </p:nvPicPr>
        <p:blipFill>
          <a:blip r:embed="rId3" cstate="print"/>
          <a:srcRect/>
          <a:stretch>
            <a:fillRect/>
          </a:stretch>
        </p:blipFill>
        <p:spPr bwMode="auto">
          <a:xfrm>
            <a:off x="5335681" y="2686050"/>
            <a:ext cx="2609850" cy="133350"/>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2" descr="pageAccent-Full.png"/>
          <p:cNvPicPr>
            <a:picLocks noChangeAspect="1" noChangeArrowheads="1"/>
          </p:cNvPicPr>
          <p:nvPr/>
        </p:nvPicPr>
        <p:blipFill>
          <a:blip r:embed="rId2" cstate="print"/>
          <a:srcRect/>
          <a:stretch>
            <a:fillRect/>
          </a:stretch>
        </p:blipFill>
        <p:spPr bwMode="auto">
          <a:xfrm>
            <a:off x="595313" y="1689847"/>
            <a:ext cx="7953375" cy="3048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8EAFA9-7502-42D3-9B79-C38E938C236F}" type="datetimeFigureOut">
              <a:rPr lang="en-US" smtClean="0"/>
              <a:pPr/>
              <a:t>11/16/2011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57B0AA-AC8E-4463-ADAC-E87D09B82E4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EAFA9-7502-42D3-9B79-C38E938C236F}" type="datetimeFigureOut">
              <a:rPr lang="en-US" smtClean="0"/>
              <a:pPr/>
              <a:t>11/16/2011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57B0AA-AC8E-4463-ADAC-E87D09B82E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914400"/>
            <a:ext cx="3429000" cy="1371600"/>
          </a:xfrm>
        </p:spPr>
        <p:txBody>
          <a:bodyPr anchor="b">
            <a:noAutofit/>
          </a:bodyPr>
          <a:lstStyle>
            <a:lvl1pPr algn="ctr">
              <a:defRPr sz="3600" b="0"/>
            </a:lvl1pPr>
          </a:lstStyle>
          <a:p>
            <a:r>
              <a:rPr lang="en-US" smtClean="0"/>
              <a:t>Click to edit Master title style</a:t>
            </a:r>
            <a:endParaRPr lang="en-US" dirty="0"/>
          </a:p>
        </p:txBody>
      </p:sp>
      <p:sp>
        <p:nvSpPr>
          <p:cNvPr id="3" name="Content Placeholder 2"/>
          <p:cNvSpPr>
            <a:spLocks noGrp="1"/>
          </p:cNvSpPr>
          <p:nvPr>
            <p:ph idx="1"/>
          </p:nvPr>
        </p:nvSpPr>
        <p:spPr>
          <a:xfrm>
            <a:off x="4926106" y="914400"/>
            <a:ext cx="3429000" cy="4815841"/>
          </a:xfrm>
        </p:spPr>
        <p:txBody>
          <a:bodyPr>
            <a:normAutofit/>
          </a:bodyPr>
          <a:lstStyle>
            <a:lvl1pPr marL="341313" indent="-341313">
              <a:defRPr sz="2200"/>
            </a:lvl1pPr>
            <a:lvl2pPr marL="631825" indent="-284163">
              <a:defRPr sz="2000"/>
            </a:lvl2pPr>
            <a:lvl3pPr marL="914400" indent="-284163">
              <a:defRPr sz="1800"/>
            </a:lvl3pPr>
            <a:lvl4pPr marL="1196975" indent="-284163">
              <a:defRPr sz="1800"/>
            </a:lvl4pPr>
            <a:lvl5pPr marL="1487488" indent="-284163">
              <a:defRPr sz="1800"/>
            </a:lvl5pPr>
            <a:lvl6pPr marL="1770063" indent="-284163">
              <a:defRPr sz="1800"/>
            </a:lvl6pPr>
            <a:lvl7pPr marL="2060575" indent="-284163">
              <a:defRPr sz="1800"/>
            </a:lvl7pPr>
            <a:lvl8pPr marL="2344738" indent="-284163">
              <a:defRPr sz="1800"/>
            </a:lvl8pPr>
            <a:lvl9pPr marL="2627313" indent="-2841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8200" y="2667001"/>
            <a:ext cx="3429000" cy="28956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8EAFA9-7502-42D3-9B79-C38E938C236F}" type="datetimeFigureOut">
              <a:rPr lang="en-US" smtClean="0"/>
              <a:pPr/>
              <a:t>11/16/2011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57B0AA-AC8E-4463-ADAC-E87D09B82E4F}" type="slidenum">
              <a:rPr lang="en-US" smtClean="0"/>
              <a:pPr/>
              <a:t>‹#›</a:t>
            </a:fld>
            <a:endParaRPr lang="en-US"/>
          </a:p>
        </p:txBody>
      </p:sp>
      <p:pic>
        <p:nvPicPr>
          <p:cNvPr id="3074" name="Picture 2" descr="captionAccent.png"/>
          <p:cNvPicPr>
            <a:picLocks noChangeAspect="1" noChangeArrowheads="1"/>
          </p:cNvPicPr>
          <p:nvPr/>
        </p:nvPicPr>
        <p:blipFill>
          <a:blip r:embed="rId2" cstate="print"/>
          <a:srcRect/>
          <a:stretch>
            <a:fillRect/>
          </a:stretch>
        </p:blipFill>
        <p:spPr bwMode="auto">
          <a:xfrm>
            <a:off x="838200" y="2326341"/>
            <a:ext cx="3429000" cy="240307"/>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interiorEdging.png"/>
          <p:cNvPicPr>
            <a:picLocks noChangeAspect="1"/>
          </p:cNvPicPr>
          <p:nvPr/>
        </p:nvPicPr>
        <p:blipFill>
          <a:blip r:embed="rId16"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800100" y="381000"/>
            <a:ext cx="75438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2084294"/>
            <a:ext cx="6949440" cy="363967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53200" y="6118412"/>
            <a:ext cx="2133600" cy="275478"/>
          </a:xfrm>
          <a:prstGeom prst="rect">
            <a:avLst/>
          </a:prstGeom>
        </p:spPr>
        <p:txBody>
          <a:bodyPr vert="horz" lIns="91440" tIns="45720" rIns="91440" bIns="45720" rtlCol="0" anchor="ctr"/>
          <a:lstStyle>
            <a:lvl1pPr algn="r">
              <a:defRPr sz="1200">
                <a:solidFill>
                  <a:schemeClr val="tx1"/>
                </a:solidFill>
              </a:defRPr>
            </a:lvl1pPr>
          </a:lstStyle>
          <a:p>
            <a:fld id="{628EAFA9-7502-42D3-9B79-C38E938C236F}" type="datetimeFigureOut">
              <a:rPr lang="en-US" smtClean="0"/>
              <a:pPr/>
              <a:t>11/16/2011</a:t>
            </a:fld>
            <a:endParaRPr lang="en-US"/>
          </a:p>
        </p:txBody>
      </p:sp>
      <p:sp>
        <p:nvSpPr>
          <p:cNvPr id="5" name="Footer Placeholder 4"/>
          <p:cNvSpPr>
            <a:spLocks noGrp="1"/>
          </p:cNvSpPr>
          <p:nvPr>
            <p:ph type="ftr" sz="quarter" idx="3"/>
          </p:nvPr>
        </p:nvSpPr>
        <p:spPr>
          <a:xfrm>
            <a:off x="457200" y="6118412"/>
            <a:ext cx="2895600" cy="275478"/>
          </a:xfrm>
          <a:prstGeom prst="rect">
            <a:avLst/>
          </a:prstGeom>
        </p:spPr>
        <p:txBody>
          <a:bodyPr vert="horz" lIns="91440" tIns="45720" rIns="91440" bIns="45720" rtlCol="0" anchor="ctr"/>
          <a:lstStyle>
            <a:lvl1pPr algn="l">
              <a:defRPr sz="1200">
                <a:solidFill>
                  <a:schemeClr val="tx1"/>
                </a:solidFill>
              </a:defRPr>
            </a:lvl1pPr>
          </a:lstStyle>
          <a:p>
            <a:endParaRPr lang="en-US"/>
          </a:p>
        </p:txBody>
      </p:sp>
      <p:sp>
        <p:nvSpPr>
          <p:cNvPr id="6" name="Slide Number Placeholder 5"/>
          <p:cNvSpPr>
            <a:spLocks noGrp="1"/>
          </p:cNvSpPr>
          <p:nvPr>
            <p:ph type="sldNum" sz="quarter" idx="4"/>
          </p:nvPr>
        </p:nvSpPr>
        <p:spPr>
          <a:xfrm>
            <a:off x="4343400" y="6118412"/>
            <a:ext cx="457200" cy="275478"/>
          </a:xfrm>
          <a:prstGeom prst="rect">
            <a:avLst/>
          </a:prstGeom>
        </p:spPr>
        <p:txBody>
          <a:bodyPr vert="horz" lIns="91440" tIns="45720" rIns="91440" bIns="45720" rtlCol="0" anchor="ctr"/>
          <a:lstStyle>
            <a:lvl1pPr algn="ctr">
              <a:defRPr sz="1200">
                <a:solidFill>
                  <a:schemeClr val="tx1"/>
                </a:solidFill>
              </a:defRPr>
            </a:lvl1pPr>
          </a:lstStyle>
          <a:p>
            <a:fld id="{2D57B0AA-AC8E-4463-ADAC-E87D09B82E4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5600" kern="1200">
          <a:solidFill>
            <a:schemeClr val="tx1"/>
          </a:solidFill>
          <a:latin typeface="+mj-lt"/>
          <a:ea typeface="+mj-ea"/>
          <a:cs typeface="+mj-cs"/>
        </a:defRPr>
      </a:lvl1pPr>
    </p:titleStyle>
    <p:bodyStyle>
      <a:lvl1pPr marL="457200" indent="-457200" algn="l" defTabSz="914400" rtl="0" eaLnBrk="1" latinLnBrk="0" hangingPunct="1">
        <a:spcBef>
          <a:spcPts val="2000"/>
        </a:spcBef>
        <a:buSzPct val="100000"/>
        <a:buFont typeface="Wingdings" pitchFamily="2" charset="2"/>
        <a:buChar char=""/>
        <a:defRPr sz="2200" kern="1200">
          <a:solidFill>
            <a:schemeClr val="tx1"/>
          </a:solidFill>
          <a:latin typeface="+mn-lt"/>
          <a:ea typeface="+mn-ea"/>
          <a:cs typeface="+mn-cs"/>
        </a:defRPr>
      </a:lvl1pPr>
      <a:lvl2pPr marL="914400" indent="-457200" algn="l" defTabSz="914400" rtl="0" eaLnBrk="1" latinLnBrk="0" hangingPunct="1">
        <a:spcBef>
          <a:spcPts val="1500"/>
        </a:spcBef>
        <a:buClr>
          <a:schemeClr val="tx1">
            <a:lumMod val="60000"/>
            <a:lumOff val="40000"/>
          </a:schemeClr>
        </a:buClr>
        <a:buSzPct val="100000"/>
        <a:buFont typeface="Wingdings" pitchFamily="2" charset="2"/>
        <a:buChar char=""/>
        <a:defRPr sz="2000" kern="1200">
          <a:solidFill>
            <a:schemeClr val="tx1"/>
          </a:solidFill>
          <a:latin typeface="+mn-lt"/>
          <a:ea typeface="+mn-ea"/>
          <a:cs typeface="+mn-cs"/>
        </a:defRPr>
      </a:lvl2pPr>
      <a:lvl3pPr marL="1371600" indent="-457200" algn="l" defTabSz="914400" rtl="0" eaLnBrk="1" latinLnBrk="0" hangingPunct="1">
        <a:spcBef>
          <a:spcPts val="1500"/>
        </a:spcBef>
        <a:buSzPct val="100000"/>
        <a:buFont typeface="Wingdings" pitchFamily="2" charset="2"/>
        <a:buChar char=""/>
        <a:defRPr sz="1800" kern="1200">
          <a:solidFill>
            <a:schemeClr val="tx1"/>
          </a:solidFill>
          <a:latin typeface="+mn-lt"/>
          <a:ea typeface="+mn-ea"/>
          <a:cs typeface="+mn-cs"/>
        </a:defRPr>
      </a:lvl3pPr>
      <a:lvl4pPr marL="1828800" indent="-457200" algn="l" defTabSz="914400" rtl="0" eaLnBrk="1" latinLnBrk="0" hangingPunct="1">
        <a:spcBef>
          <a:spcPts val="1500"/>
        </a:spcBef>
        <a:buClr>
          <a:schemeClr val="tx1">
            <a:lumMod val="60000"/>
            <a:lumOff val="40000"/>
          </a:schemeClr>
        </a:buClr>
        <a:buSzPct val="100000"/>
        <a:buFont typeface="Wingdings" pitchFamily="2" charset="2"/>
        <a:buChar char=""/>
        <a:defRPr sz="1800" kern="1200">
          <a:solidFill>
            <a:schemeClr val="tx1"/>
          </a:solidFill>
          <a:latin typeface="+mn-lt"/>
          <a:ea typeface="+mn-ea"/>
          <a:cs typeface="+mn-cs"/>
        </a:defRPr>
      </a:lvl4pPr>
      <a:lvl5pPr marL="2286000" indent="-457200" algn="l" defTabSz="914400" rtl="0" eaLnBrk="1" latinLnBrk="0" hangingPunct="1">
        <a:spcBef>
          <a:spcPts val="1500"/>
        </a:spcBef>
        <a:buSzPct val="100000"/>
        <a:buFont typeface="Wingdings" pitchFamily="2" charset="2"/>
        <a:buChar char=""/>
        <a:defRPr sz="1800" kern="1200">
          <a:solidFill>
            <a:schemeClr val="tx1"/>
          </a:solidFill>
          <a:latin typeface="+mn-lt"/>
          <a:ea typeface="+mn-ea"/>
          <a:cs typeface="+mn-cs"/>
        </a:defRPr>
      </a:lvl5pPr>
      <a:lvl6pPr marL="2743200" indent="-457200" algn="l" defTabSz="914400" rtl="0" eaLnBrk="1" latinLnBrk="0" hangingPunct="1">
        <a:spcBef>
          <a:spcPts val="1500"/>
        </a:spcBef>
        <a:buClr>
          <a:schemeClr val="tx1">
            <a:lumMod val="60000"/>
            <a:lumOff val="40000"/>
          </a:schemeClr>
        </a:buClr>
        <a:buSzPct val="100000"/>
        <a:buFont typeface="Wingdings" pitchFamily="2" charset="2"/>
        <a:buChar char=""/>
        <a:tabLst/>
        <a:defRPr sz="1800" kern="1200">
          <a:solidFill>
            <a:schemeClr val="tx1"/>
          </a:solidFill>
          <a:latin typeface="+mn-lt"/>
          <a:ea typeface="+mn-ea"/>
          <a:cs typeface="+mn-cs"/>
        </a:defRPr>
      </a:lvl6pPr>
      <a:lvl7pPr marL="3200400" indent="-457200" algn="l" defTabSz="914400" rtl="0" eaLnBrk="1" latinLnBrk="0" hangingPunct="1">
        <a:spcBef>
          <a:spcPts val="1500"/>
        </a:spcBef>
        <a:buSzPct val="100000"/>
        <a:buFont typeface="Wingdings" pitchFamily="2" charset="2"/>
        <a:buChar char=""/>
        <a:tabLst/>
        <a:defRPr sz="1800" kern="1200" baseline="0">
          <a:solidFill>
            <a:schemeClr val="tx1"/>
          </a:solidFill>
          <a:latin typeface="+mn-lt"/>
          <a:ea typeface="+mn-ea"/>
          <a:cs typeface="+mn-cs"/>
        </a:defRPr>
      </a:lvl7pPr>
      <a:lvl8pPr marL="3657600" indent="-457200" algn="l" defTabSz="914400" rtl="0" eaLnBrk="1" latinLnBrk="0" hangingPunct="1">
        <a:spcBef>
          <a:spcPts val="1500"/>
        </a:spcBef>
        <a:buClr>
          <a:schemeClr val="tx1">
            <a:lumMod val="60000"/>
            <a:lumOff val="40000"/>
          </a:schemeClr>
        </a:buClr>
        <a:buSzPct val="100000"/>
        <a:buFont typeface="Wingdings" pitchFamily="2" charset="2"/>
        <a:buChar char=""/>
        <a:tabLst/>
        <a:defRPr sz="1800" kern="1200" baseline="0">
          <a:solidFill>
            <a:schemeClr val="tx1"/>
          </a:solidFill>
          <a:latin typeface="+mn-lt"/>
          <a:ea typeface="+mn-ea"/>
          <a:cs typeface="+mn-cs"/>
        </a:defRPr>
      </a:lvl8pPr>
      <a:lvl9pPr marL="4114800" indent="-457200" algn="l" defTabSz="914400" rtl="0" eaLnBrk="1" latinLnBrk="0" hangingPunct="1">
        <a:spcBef>
          <a:spcPts val="1500"/>
        </a:spcBef>
        <a:buSzPct val="100000"/>
        <a:buFont typeface="Wingdings" pitchFamily="2" charset="2"/>
        <a:buChar char=""/>
        <a:tabLst/>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LACoast.gov/crms_viewer"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Office_Excel_Worksheet1.xlsx"/><Relationship Id="rId2" Type="http://schemas.openxmlformats.org/officeDocument/2006/relationships/slideLayout" Target="../slideLayouts/slideLayout14.xml"/><Relationship Id="rId1" Type="http://schemas.openxmlformats.org/officeDocument/2006/relationships/vmlDrawing" Target="../drawings/vmlDrawing3.v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jpeg"/><Relationship Id="rId4" Type="http://schemas.openxmlformats.org/officeDocument/2006/relationships/image" Target="../media/image88.png"/><Relationship Id="rId9" Type="http://schemas.openxmlformats.org/officeDocument/2006/relationships/image" Target="../media/image93.jpeg"/></Relationships>
</file>

<file path=ppt/slides/_rels/slide52.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hyperlink" Target="mailto:BergeronS@USGS.gov"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extLst/>
        </p:spPr>
        <p:txBody>
          <a:bodyPr>
            <a:normAutofit fontScale="90000"/>
          </a:bodyPr>
          <a:lstStyle/>
          <a:p>
            <a:pPr>
              <a:defRPr/>
            </a:pPr>
            <a:r>
              <a:rPr lang="en-US" dirty="0" smtClean="0"/>
              <a:t>The Coastal Wetlands Planning, Protection and Restoration Act</a:t>
            </a:r>
            <a:endParaRPr lang="en-US" dirty="0"/>
          </a:p>
        </p:txBody>
      </p:sp>
      <p:sp>
        <p:nvSpPr>
          <p:cNvPr id="5123" name="Subtitle 4"/>
          <p:cNvSpPr>
            <a:spLocks noGrp="1"/>
          </p:cNvSpPr>
          <p:nvPr>
            <p:ph type="subTitle" idx="1"/>
          </p:nvPr>
        </p:nvSpPr>
        <p:spPr>
          <a:xfrm>
            <a:off x="2939753" y="4913832"/>
            <a:ext cx="5576784" cy="1289790"/>
          </a:xfrm>
        </p:spPr>
        <p:txBody>
          <a:bodyPr>
            <a:normAutofit fontScale="92500" lnSpcReduction="20000"/>
          </a:bodyPr>
          <a:lstStyle/>
          <a:p>
            <a:pPr marR="0"/>
            <a:r>
              <a:rPr lang="en-US" dirty="0" smtClean="0"/>
              <a:t>Presentation for the </a:t>
            </a:r>
          </a:p>
          <a:p>
            <a:pPr marR="0"/>
            <a:r>
              <a:rPr lang="en-US" dirty="0" smtClean="0"/>
              <a:t>National Science Teachers Association Meeting</a:t>
            </a:r>
          </a:p>
          <a:p>
            <a:pPr marR="0"/>
            <a:r>
              <a:rPr lang="en-US" dirty="0" smtClean="0"/>
              <a:t>New Orleans, LA </a:t>
            </a:r>
          </a:p>
          <a:p>
            <a:pPr marR="0"/>
            <a:r>
              <a:rPr lang="en-US" dirty="0" smtClean="0"/>
              <a:t>November 10, 2011</a:t>
            </a:r>
          </a:p>
        </p:txBody>
      </p:sp>
      <p:pic>
        <p:nvPicPr>
          <p:cNvPr id="5124" name="Picture 6"/>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04800" y="3986213"/>
            <a:ext cx="2514600" cy="287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23052621"/>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52400" y="444381"/>
            <a:ext cx="8839200" cy="1403469"/>
          </a:xfrm>
        </p:spPr>
        <p:txBody>
          <a:bodyPr>
            <a:normAutofit fontScale="90000"/>
          </a:bodyPr>
          <a:lstStyle/>
          <a:p>
            <a:pPr eaLnBrk="1" fontAlgn="auto" hangingPunct="1">
              <a:spcAft>
                <a:spcPts val="0"/>
              </a:spcAft>
              <a:defRPr/>
            </a:pPr>
            <a:r>
              <a:rPr lang="en-US" dirty="0"/>
              <a:t>Process </a:t>
            </a:r>
            <a:r>
              <a:rPr lang="en-US" dirty="0" smtClean="0"/>
              <a:t>Alterations </a:t>
            </a:r>
            <a:br>
              <a:rPr lang="en-US" dirty="0" smtClean="0"/>
            </a:br>
            <a:r>
              <a:rPr lang="en-US" dirty="0" smtClean="0"/>
              <a:t>Made by Humans</a:t>
            </a:r>
            <a:endParaRPr lang="en-US" dirty="0"/>
          </a:p>
        </p:txBody>
      </p:sp>
      <p:sp>
        <p:nvSpPr>
          <p:cNvPr id="12291" name="Rectangle 3"/>
          <p:cNvSpPr>
            <a:spLocks noGrp="1" noChangeArrowheads="1"/>
          </p:cNvSpPr>
          <p:nvPr>
            <p:ph idx="1"/>
          </p:nvPr>
        </p:nvSpPr>
        <p:spPr>
          <a:xfrm>
            <a:off x="457200" y="1935163"/>
            <a:ext cx="8382000" cy="4389437"/>
          </a:xfrm>
        </p:spPr>
        <p:txBody>
          <a:bodyPr>
            <a:normAutofit lnSpcReduction="10000"/>
          </a:bodyPr>
          <a:lstStyle/>
          <a:p>
            <a:pPr eaLnBrk="1" hangingPunct="1"/>
            <a:r>
              <a:rPr lang="en-US" sz="3600" dirty="0" smtClean="0">
                <a:solidFill>
                  <a:srgbClr val="002060"/>
                </a:solidFill>
              </a:rPr>
              <a:t>River levees</a:t>
            </a:r>
          </a:p>
          <a:p>
            <a:pPr eaLnBrk="1" hangingPunct="1"/>
            <a:r>
              <a:rPr lang="en-US" sz="3600" dirty="0" smtClean="0">
                <a:solidFill>
                  <a:srgbClr val="002060"/>
                </a:solidFill>
              </a:rPr>
              <a:t>Large Water Control Structures</a:t>
            </a:r>
          </a:p>
          <a:p>
            <a:pPr eaLnBrk="1" hangingPunct="1"/>
            <a:r>
              <a:rPr lang="en-US" sz="3600" dirty="0" smtClean="0">
                <a:solidFill>
                  <a:srgbClr val="002060"/>
                </a:solidFill>
              </a:rPr>
              <a:t>Construction of Gulf Intracoastal Waterway</a:t>
            </a:r>
          </a:p>
          <a:p>
            <a:pPr eaLnBrk="1" hangingPunct="1"/>
            <a:r>
              <a:rPr lang="en-US" sz="3600" dirty="0" smtClean="0">
                <a:solidFill>
                  <a:srgbClr val="002060"/>
                </a:solidFill>
              </a:rPr>
              <a:t>Ship Canal Construction</a:t>
            </a:r>
          </a:p>
          <a:p>
            <a:pPr eaLnBrk="1" hangingPunct="1"/>
            <a:r>
              <a:rPr lang="en-US" sz="3600" dirty="0" smtClean="0">
                <a:solidFill>
                  <a:srgbClr val="002060"/>
                </a:solidFill>
              </a:rPr>
              <a:t>Access Canal Construction</a:t>
            </a:r>
          </a:p>
        </p:txBody>
      </p:sp>
      <p:pic>
        <p:nvPicPr>
          <p:cNvPr id="12292" name="Picture 5" descr="cwppra_logo_cl"/>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8077200" y="5486400"/>
            <a:ext cx="9429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79145616"/>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p:cNvGraphicFramePr>
          <p:nvPr/>
        </p:nvGraphicFramePr>
        <p:xfrm>
          <a:off x="4572000" y="1600200"/>
          <a:ext cx="4343400" cy="3124200"/>
        </p:xfrm>
        <a:graphic>
          <a:graphicData uri="http://schemas.openxmlformats.org/presentationml/2006/ole">
            <p:oleObj spid="_x0000_s4170" name="Clip" r:id="rId4" imgW="8057143" imgH="5409524" progId="">
              <p:embed/>
            </p:oleObj>
          </a:graphicData>
        </a:graphic>
      </p:graphicFrame>
      <p:sp>
        <p:nvSpPr>
          <p:cNvPr id="13315" name="TextBox 2"/>
          <p:cNvSpPr txBox="1">
            <a:spLocks noChangeArrowheads="1"/>
          </p:cNvSpPr>
          <p:nvPr/>
        </p:nvSpPr>
        <p:spPr bwMode="auto">
          <a:xfrm>
            <a:off x="6096000" y="1295400"/>
            <a:ext cx="1600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Levees</a:t>
            </a:r>
          </a:p>
        </p:txBody>
      </p:sp>
      <p:graphicFrame>
        <p:nvGraphicFramePr>
          <p:cNvPr id="13316" name="Object 3"/>
          <p:cNvGraphicFramePr>
            <a:graphicFrameLocks/>
          </p:cNvGraphicFramePr>
          <p:nvPr/>
        </p:nvGraphicFramePr>
        <p:xfrm>
          <a:off x="381000" y="457200"/>
          <a:ext cx="4143375" cy="3168650"/>
        </p:xfrm>
        <a:graphic>
          <a:graphicData uri="http://schemas.openxmlformats.org/presentationml/2006/ole">
            <p:oleObj spid="_x0000_s4171" name="Clip" r:id="rId5" imgW="8057143" imgH="5457143" progId="">
              <p:embed/>
            </p:oleObj>
          </a:graphicData>
        </a:graphic>
      </p:graphicFrame>
      <p:sp>
        <p:nvSpPr>
          <p:cNvPr id="13317" name="TextBox 4"/>
          <p:cNvSpPr txBox="1">
            <a:spLocks noChangeArrowheads="1"/>
          </p:cNvSpPr>
          <p:nvPr/>
        </p:nvSpPr>
        <p:spPr bwMode="auto">
          <a:xfrm>
            <a:off x="609600" y="3657600"/>
            <a:ext cx="3505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Old River Control Structure</a:t>
            </a:r>
          </a:p>
        </p:txBody>
      </p:sp>
      <p:graphicFrame>
        <p:nvGraphicFramePr>
          <p:cNvPr id="13318" name="Object 4"/>
          <p:cNvGraphicFramePr>
            <a:graphicFrameLocks/>
          </p:cNvGraphicFramePr>
          <p:nvPr/>
        </p:nvGraphicFramePr>
        <p:xfrm>
          <a:off x="304800" y="4191000"/>
          <a:ext cx="4343400" cy="2514600"/>
        </p:xfrm>
        <a:graphic>
          <a:graphicData uri="http://schemas.openxmlformats.org/presentationml/2006/ole">
            <p:oleObj spid="_x0000_s4172" name="Clip" r:id="rId6" imgW="7990476" imgH="5380952" progId="">
              <p:embed/>
            </p:oleObj>
          </a:graphicData>
        </a:graphic>
      </p:graphicFrame>
      <p:sp>
        <p:nvSpPr>
          <p:cNvPr id="13319" name="TextBox 6"/>
          <p:cNvSpPr txBox="1">
            <a:spLocks noChangeArrowheads="1"/>
          </p:cNvSpPr>
          <p:nvPr/>
        </p:nvSpPr>
        <p:spPr bwMode="auto">
          <a:xfrm>
            <a:off x="4800600" y="5867400"/>
            <a:ext cx="3657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Construction of manmade waterways - GIWW</a:t>
            </a:r>
          </a:p>
        </p:txBody>
      </p:sp>
    </p:spTree>
    <p:extLst>
      <p:ext uri="{BB962C8B-B14F-4D97-AF65-F5344CB8AC3E}">
        <p14:creationId xmlns:p14="http://schemas.microsoft.com/office/powerpoint/2010/main" xmlns="" val="3255844603"/>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1"/>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162" name="Rectangle 2"/>
          <p:cNvSpPr>
            <a:spLocks noGrp="1" noChangeArrowheads="1"/>
          </p:cNvSpPr>
          <p:nvPr>
            <p:ph type="title"/>
          </p:nvPr>
        </p:nvSpPr>
        <p:spPr>
          <a:xfrm>
            <a:off x="533400" y="304800"/>
            <a:ext cx="8229600" cy="1066800"/>
          </a:xfrm>
        </p:spPr>
        <p:txBody>
          <a:bodyPr>
            <a:normAutofit fontScale="90000"/>
          </a:bodyPr>
          <a:lstStyle/>
          <a:p>
            <a:pPr algn="ctr" eaLnBrk="1" fontAlgn="auto" hangingPunct="1">
              <a:spcAft>
                <a:spcPts val="0"/>
              </a:spcAft>
              <a:defRPr/>
            </a:pPr>
            <a:r>
              <a:rPr lang="en-US" sz="3600" dirty="0"/>
              <a:t>Coastal Wetlands Planning, Protection </a:t>
            </a:r>
            <a:r>
              <a:rPr lang="en-US" sz="3600" dirty="0" smtClean="0"/>
              <a:t/>
            </a:r>
            <a:br>
              <a:rPr lang="en-US" sz="3600" dirty="0" smtClean="0"/>
            </a:br>
            <a:r>
              <a:rPr lang="en-US" sz="3600" dirty="0" smtClean="0"/>
              <a:t>and </a:t>
            </a:r>
            <a:r>
              <a:rPr lang="en-US" sz="3600" dirty="0"/>
              <a:t>Restoration Act</a:t>
            </a:r>
          </a:p>
        </p:txBody>
      </p:sp>
      <p:pic>
        <p:nvPicPr>
          <p:cNvPr id="16388" name="Picture 4" descr="cwppra_logo_cl"/>
          <p:cNvPicPr>
            <a:picLocks noGrp="1" noChangeAspect="1" noChangeArrowheads="1"/>
          </p:cNvPicPr>
          <p:nvPr>
            <p:ph idx="1"/>
          </p:nvPr>
        </p:nvPicPr>
        <p:blipFill>
          <a:blip r:embed="rId3" cstate="email">
            <a:extLst>
              <a:ext uri="{28A0092B-C50C-407E-A947-70E740481C1C}">
                <a14:useLocalDpi xmlns:a14="http://schemas.microsoft.com/office/drawing/2010/main" xmlns="" val="0"/>
              </a:ext>
            </a:extLst>
          </a:blip>
          <a:srcRect/>
          <a:stretch>
            <a:fillRect/>
          </a:stretch>
        </p:blipFill>
        <p:spPr>
          <a:xfrm>
            <a:off x="2660650" y="1935163"/>
            <a:ext cx="3822700" cy="4389437"/>
          </a:xfrm>
          <a:noFill/>
        </p:spPr>
      </p:pic>
      <p:pic>
        <p:nvPicPr>
          <p:cNvPr id="16389" name="Picture 5" descr="usfws_log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35075" y="1295400"/>
            <a:ext cx="82232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6" descr="nrcscolor logo (2)"/>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685800" y="3529013"/>
            <a:ext cx="17526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7" descr="epa_logo(new)"/>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1066800" y="5257800"/>
            <a:ext cx="9906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2" name="Picture 8" descr="NOAA no text"/>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7315200" y="12192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3" name="Picture 9" descr="nod-rdblklgo"/>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7239000" y="3114675"/>
            <a:ext cx="11430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4" name="Picture 10" descr="blueseal"/>
          <p:cNvPicPr>
            <a:picLocks noChangeAspect="1" noChangeArrowheads="1"/>
          </p:cNvPicPr>
          <p:nvPr/>
        </p:nvPicPr>
        <p:blipFill>
          <a:blip r:embed="rId9" cstate="email">
            <a:extLst>
              <a:ext uri="{28A0092B-C50C-407E-A947-70E740481C1C}">
                <a14:useLocalDpi xmlns:a14="http://schemas.microsoft.com/office/drawing/2010/main" xmlns="" val="0"/>
              </a:ext>
            </a:extLst>
          </a:blip>
          <a:srcRect/>
          <a:stretch>
            <a:fillRect/>
          </a:stretch>
        </p:blipFill>
        <p:spPr bwMode="auto">
          <a:xfrm>
            <a:off x="7175500" y="5334000"/>
            <a:ext cx="10541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5" name="Text Box 12"/>
          <p:cNvSpPr txBox="1">
            <a:spLocks noChangeArrowheads="1"/>
          </p:cNvSpPr>
          <p:nvPr/>
        </p:nvSpPr>
        <p:spPr bwMode="auto">
          <a:xfrm>
            <a:off x="0" y="2411413"/>
            <a:ext cx="3124200" cy="56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buClr>
                <a:schemeClr val="accent1"/>
              </a:buClr>
            </a:pPr>
            <a:r>
              <a:rPr lang="en-US" sz="1400" b="1">
                <a:solidFill>
                  <a:schemeClr val="tx2"/>
                </a:solidFill>
                <a:latin typeface="Tahoma" pitchFamily="34" charset="0"/>
              </a:rPr>
              <a:t>U.S. Department of Interior -</a:t>
            </a:r>
          </a:p>
          <a:p>
            <a:pPr algn="ctr" eaLnBrk="1" hangingPunct="1">
              <a:spcBef>
                <a:spcPct val="20000"/>
              </a:spcBef>
              <a:buClr>
                <a:schemeClr val="accent1"/>
              </a:buClr>
            </a:pPr>
            <a:r>
              <a:rPr lang="en-US" sz="1400" b="1">
                <a:solidFill>
                  <a:schemeClr val="tx2"/>
                </a:solidFill>
                <a:latin typeface="Tahoma" pitchFamily="34" charset="0"/>
              </a:rPr>
              <a:t>U.S. Fish and Wildlife Service</a:t>
            </a:r>
            <a:endParaRPr lang="en-US" sz="1400" b="1">
              <a:solidFill>
                <a:srgbClr val="6600FF"/>
              </a:solidFill>
              <a:latin typeface="Tahoma" pitchFamily="34" charset="0"/>
            </a:endParaRPr>
          </a:p>
        </p:txBody>
      </p:sp>
      <p:sp>
        <p:nvSpPr>
          <p:cNvPr id="16396" name="Text Box 13"/>
          <p:cNvSpPr txBox="1">
            <a:spLocks noChangeArrowheads="1"/>
          </p:cNvSpPr>
          <p:nvPr/>
        </p:nvSpPr>
        <p:spPr bwMode="auto">
          <a:xfrm>
            <a:off x="76200" y="4298950"/>
            <a:ext cx="30480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a:solidFill>
                  <a:schemeClr val="tx2"/>
                </a:solidFill>
                <a:latin typeface="Tahoma" pitchFamily="34" charset="0"/>
              </a:rPr>
              <a:t>U.S. Department of Agriculture - Natural Resources Conservation Service</a:t>
            </a:r>
          </a:p>
        </p:txBody>
      </p:sp>
      <p:sp>
        <p:nvSpPr>
          <p:cNvPr id="16397" name="Text Box 14"/>
          <p:cNvSpPr txBox="1">
            <a:spLocks noChangeArrowheads="1"/>
          </p:cNvSpPr>
          <p:nvPr/>
        </p:nvSpPr>
        <p:spPr bwMode="auto">
          <a:xfrm>
            <a:off x="304800" y="6248400"/>
            <a:ext cx="26670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buClr>
                <a:schemeClr val="accent1"/>
              </a:buClr>
            </a:pPr>
            <a:r>
              <a:rPr lang="en-US" sz="1400" b="1">
                <a:solidFill>
                  <a:schemeClr val="tx2"/>
                </a:solidFill>
                <a:latin typeface="Tahoma" pitchFamily="34" charset="0"/>
              </a:rPr>
              <a:t>U.S. Environmental Protection Agency</a:t>
            </a:r>
            <a:endParaRPr kumimoji="1" lang="en-US" sz="1400">
              <a:solidFill>
                <a:schemeClr val="tx2"/>
              </a:solidFill>
            </a:endParaRPr>
          </a:p>
        </p:txBody>
      </p:sp>
      <p:sp>
        <p:nvSpPr>
          <p:cNvPr id="16398" name="Text Box 15"/>
          <p:cNvSpPr txBox="1">
            <a:spLocks noChangeArrowheads="1"/>
          </p:cNvSpPr>
          <p:nvPr/>
        </p:nvSpPr>
        <p:spPr bwMode="auto">
          <a:xfrm>
            <a:off x="6477000" y="6334125"/>
            <a:ext cx="23622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buClr>
                <a:schemeClr val="accent1"/>
              </a:buClr>
            </a:pPr>
            <a:r>
              <a:rPr lang="en-US" sz="1400" b="1">
                <a:solidFill>
                  <a:schemeClr val="tx2"/>
                </a:solidFill>
                <a:latin typeface="Tahoma" pitchFamily="34" charset="0"/>
              </a:rPr>
              <a:t>Louisiana Governor’s Office</a:t>
            </a:r>
            <a:endParaRPr kumimoji="1" lang="en-US" sz="1400">
              <a:solidFill>
                <a:schemeClr val="tx2"/>
              </a:solidFill>
            </a:endParaRPr>
          </a:p>
        </p:txBody>
      </p:sp>
      <p:sp>
        <p:nvSpPr>
          <p:cNvPr id="16399" name="Text Box 16"/>
          <p:cNvSpPr txBox="1">
            <a:spLocks noChangeArrowheads="1"/>
          </p:cNvSpPr>
          <p:nvPr/>
        </p:nvSpPr>
        <p:spPr bwMode="auto">
          <a:xfrm>
            <a:off x="6248400" y="2057400"/>
            <a:ext cx="27432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400" b="1">
                <a:solidFill>
                  <a:schemeClr val="tx2"/>
                </a:solidFill>
                <a:latin typeface="Tahoma" pitchFamily="34" charset="0"/>
              </a:rPr>
              <a:t>U.S. Department of Commerce – NOAA, National Marine Fisheries Service</a:t>
            </a:r>
          </a:p>
        </p:txBody>
      </p:sp>
      <p:sp>
        <p:nvSpPr>
          <p:cNvPr id="16400" name="Text Box 17"/>
          <p:cNvSpPr txBox="1">
            <a:spLocks noChangeArrowheads="1"/>
          </p:cNvSpPr>
          <p:nvPr/>
        </p:nvSpPr>
        <p:spPr bwMode="auto">
          <a:xfrm>
            <a:off x="6400800" y="4298950"/>
            <a:ext cx="25908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6350">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20000"/>
              </a:spcBef>
              <a:buClr>
                <a:schemeClr val="accent1"/>
              </a:buClr>
            </a:pPr>
            <a:r>
              <a:rPr lang="en-US" sz="1400" b="1">
                <a:solidFill>
                  <a:schemeClr val="tx2"/>
                </a:solidFill>
                <a:latin typeface="Tahoma" pitchFamily="34" charset="0"/>
              </a:rPr>
              <a:t>U.S. Department of the Army - U.S. Army Corps of Engineers</a:t>
            </a:r>
            <a:endParaRPr kumimoji="1" lang="en-US" sz="1400">
              <a:solidFill>
                <a:schemeClr val="tx2"/>
              </a:solidFill>
            </a:endParaRPr>
          </a:p>
        </p:txBody>
      </p:sp>
    </p:spTree>
    <p:extLst>
      <p:ext uri="{BB962C8B-B14F-4D97-AF65-F5344CB8AC3E}">
        <p14:creationId xmlns:p14="http://schemas.microsoft.com/office/powerpoint/2010/main" xmlns="" val="2793376421"/>
      </p:ext>
    </p:extLst>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CWPPRA SW PPL 1-19 2010-11-0026[1].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762000" y="685800"/>
            <a:ext cx="7543800" cy="565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68397512"/>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 descr="CWPPRA SE LS PPL 1-19 2010-11-0025[1].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609600" y="685800"/>
            <a:ext cx="79248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9098876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39696" y="162370"/>
            <a:ext cx="8229600" cy="1458482"/>
          </a:xfrm>
        </p:spPr>
        <p:txBody>
          <a:bodyPr>
            <a:normAutofit fontScale="90000"/>
          </a:bodyPr>
          <a:lstStyle/>
          <a:p>
            <a:pPr eaLnBrk="1" fontAlgn="auto" hangingPunct="1">
              <a:spcAft>
                <a:spcPts val="0"/>
              </a:spcAft>
              <a:defRPr/>
            </a:pPr>
            <a:r>
              <a:rPr lang="en-US" sz="3600" dirty="0" smtClean="0"/>
              <a:t/>
            </a:r>
            <a:br>
              <a:rPr lang="en-US" sz="3600" dirty="0" smtClean="0"/>
            </a:br>
            <a:r>
              <a:rPr lang="en-US" sz="3600" dirty="0" smtClean="0"/>
              <a:t>Bayou </a:t>
            </a:r>
            <a:r>
              <a:rPr lang="en-US" sz="3600" dirty="0" err="1" smtClean="0"/>
              <a:t>LaBranche</a:t>
            </a:r>
            <a:r>
              <a:rPr lang="en-US" sz="3600" dirty="0" smtClean="0"/>
              <a:t> Wetlands</a:t>
            </a:r>
            <a:br>
              <a:rPr lang="en-US" sz="3600" dirty="0" smtClean="0"/>
            </a:br>
            <a:r>
              <a:rPr lang="en-US" sz="3600" dirty="0" smtClean="0"/>
              <a:t>– One of the First CWPPRA Projects </a:t>
            </a:r>
            <a:br>
              <a:rPr lang="en-US" sz="3600" dirty="0" smtClean="0"/>
            </a:br>
            <a:r>
              <a:rPr lang="en-US" sz="1800" dirty="0" smtClean="0"/>
              <a:t>I-10 Near New Orleans</a:t>
            </a:r>
          </a:p>
        </p:txBody>
      </p:sp>
      <p:pic>
        <p:nvPicPr>
          <p:cNvPr id="17411" name="Picture 4" descr="11"/>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083175" y="1887538"/>
            <a:ext cx="314642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5" descr="11"/>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1562100" y="2200275"/>
            <a:ext cx="3009900" cy="451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Down Arrow 8"/>
          <p:cNvSpPr/>
          <p:nvPr/>
        </p:nvSpPr>
        <p:spPr>
          <a:xfrm>
            <a:off x="3200400" y="2352675"/>
            <a:ext cx="3810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39634141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rtlCol="0">
            <a:noAutofit/>
          </a:bodyPr>
          <a:lstStyle/>
          <a:p>
            <a:pPr eaLnBrk="1" fontAlgn="auto" hangingPunct="1">
              <a:spcAft>
                <a:spcPts val="0"/>
              </a:spcAft>
              <a:defRPr/>
            </a:pPr>
            <a:r>
              <a:rPr lang="en-US" sz="4000" dirty="0" smtClean="0"/>
              <a:t>Pass Chaland to Grand Bayou Pass Barrier Shoreline Restoration</a:t>
            </a:r>
          </a:p>
        </p:txBody>
      </p:sp>
      <p:pic>
        <p:nvPicPr>
          <p:cNvPr id="18435" name="Picture 3" descr="BA35_2.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38385" y="2037739"/>
            <a:ext cx="3521787" cy="2640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6" name="Picture 6" descr="P1010060.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700328" y="2737146"/>
            <a:ext cx="4757871" cy="3568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TextBox 4"/>
          <p:cNvSpPr txBox="1">
            <a:spLocks noChangeArrowheads="1"/>
          </p:cNvSpPr>
          <p:nvPr/>
        </p:nvSpPr>
        <p:spPr bwMode="auto">
          <a:xfrm>
            <a:off x="5753099" y="2414089"/>
            <a:ext cx="1074991"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BA -35</a:t>
            </a:r>
          </a:p>
          <a:p>
            <a:endParaRPr lang="en-US"/>
          </a:p>
        </p:txBody>
      </p:sp>
      <p:sp>
        <p:nvSpPr>
          <p:cNvPr id="6" name="Rectangle 5"/>
          <p:cNvSpPr/>
          <p:nvPr/>
        </p:nvSpPr>
        <p:spPr>
          <a:xfrm>
            <a:off x="457200" y="4876800"/>
            <a:ext cx="2971800" cy="923925"/>
          </a:xfrm>
          <a:prstGeom prst="rect">
            <a:avLst/>
          </a:prstGeom>
        </p:spPr>
        <p:txBody>
          <a:bodyPr>
            <a:spAutoFit/>
          </a:bodyPr>
          <a:lstStyle/>
          <a:p>
            <a:pPr>
              <a:defRPr/>
            </a:pPr>
            <a:r>
              <a:rPr lang="en-US" dirty="0">
                <a:latin typeface="+mn-lt"/>
              </a:rPr>
              <a:t>Increasing the barrier shoreline width with dredged sediment.</a:t>
            </a:r>
          </a:p>
        </p:txBody>
      </p:sp>
    </p:spTree>
    <p:extLst>
      <p:ext uri="{BB962C8B-B14F-4D97-AF65-F5344CB8AC3E}">
        <p14:creationId xmlns:p14="http://schemas.microsoft.com/office/powerpoint/2010/main" xmlns="" val="4069499585"/>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81000" y="533400"/>
            <a:ext cx="8382000" cy="1143000"/>
          </a:xfrm>
          <a:ln>
            <a:miter lim="800000"/>
            <a:headEnd/>
            <a:tailEnd/>
          </a:ln>
          <a:extLst/>
        </p:spPr>
        <p:txBody>
          <a:bodyPr>
            <a:noAutofit/>
          </a:bodyPr>
          <a:lstStyle/>
          <a:p>
            <a:pPr eaLnBrk="1" fontAlgn="auto" hangingPunct="1">
              <a:spcAft>
                <a:spcPts val="0"/>
              </a:spcAft>
              <a:defRPr/>
            </a:pPr>
            <a:r>
              <a:rPr lang="en-US" sz="4000" dirty="0" smtClean="0"/>
              <a:t>Mississippi River Sediment Delivery System-Bayou </a:t>
            </a:r>
            <a:r>
              <a:rPr lang="en-US" sz="4000" dirty="0" err="1" smtClean="0"/>
              <a:t>Dupont</a:t>
            </a:r>
            <a:endParaRPr lang="en-US" sz="4000" dirty="0" smtClean="0"/>
          </a:p>
        </p:txBody>
      </p:sp>
      <p:pic>
        <p:nvPicPr>
          <p:cNvPr id="19459" name="Picture 3" descr="Cutterhead dredge during down time.bmp"/>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685800" y="2133600"/>
            <a:ext cx="5562600" cy="417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6934200" y="3124200"/>
            <a:ext cx="1219200" cy="369888"/>
          </a:xfrm>
          <a:prstGeom prst="rect">
            <a:avLst/>
          </a:prstGeom>
          <a:noFill/>
        </p:spPr>
        <p:txBody>
          <a:bodyPr>
            <a:spAutoFit/>
          </a:bodyPr>
          <a:lstStyle/>
          <a:p>
            <a:pPr>
              <a:defRPr/>
            </a:pPr>
            <a:r>
              <a:rPr lang="en-US" dirty="0">
                <a:latin typeface="+mn-lt"/>
              </a:rPr>
              <a:t>BA-39</a:t>
            </a:r>
          </a:p>
        </p:txBody>
      </p:sp>
      <p:sp>
        <p:nvSpPr>
          <p:cNvPr id="6" name="TextBox 5"/>
          <p:cNvSpPr txBox="1"/>
          <p:nvPr/>
        </p:nvSpPr>
        <p:spPr>
          <a:xfrm>
            <a:off x="6324600" y="3886200"/>
            <a:ext cx="2362200" cy="369888"/>
          </a:xfrm>
          <a:prstGeom prst="rect">
            <a:avLst/>
          </a:prstGeom>
          <a:noFill/>
        </p:spPr>
        <p:txBody>
          <a:bodyPr>
            <a:spAutoFit/>
          </a:bodyPr>
          <a:lstStyle/>
          <a:p>
            <a:pPr>
              <a:defRPr/>
            </a:pPr>
            <a:r>
              <a:rPr lang="en-US" dirty="0">
                <a:latin typeface="+mn-lt"/>
              </a:rPr>
              <a:t> </a:t>
            </a:r>
            <a:r>
              <a:rPr lang="en-US" dirty="0" err="1">
                <a:latin typeface="+mn-lt"/>
              </a:rPr>
              <a:t>Cutterhead</a:t>
            </a:r>
            <a:r>
              <a:rPr lang="en-US" dirty="0">
                <a:latin typeface="+mn-lt"/>
              </a:rPr>
              <a:t> dredge </a:t>
            </a:r>
          </a:p>
        </p:txBody>
      </p:sp>
      <p:sp>
        <p:nvSpPr>
          <p:cNvPr id="7" name="Left Arrow 6"/>
          <p:cNvSpPr/>
          <p:nvPr/>
        </p:nvSpPr>
        <p:spPr>
          <a:xfrm>
            <a:off x="4495800" y="4038600"/>
            <a:ext cx="1905000" cy="460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404236099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a:xfrm>
            <a:off x="457200" y="533400"/>
            <a:ext cx="8229600" cy="1143000"/>
          </a:xfrm>
          <a:ln>
            <a:miter lim="800000"/>
            <a:headEnd/>
            <a:tailEnd/>
          </a:ln>
          <a:extLst/>
        </p:spPr>
        <p:txBody>
          <a:bodyPr>
            <a:normAutofit fontScale="90000"/>
          </a:bodyPr>
          <a:lstStyle/>
          <a:p>
            <a:pPr eaLnBrk="1" fontAlgn="auto" hangingPunct="1">
              <a:spcAft>
                <a:spcPts val="0"/>
              </a:spcAft>
              <a:defRPr/>
            </a:pPr>
            <a:r>
              <a:rPr lang="en-US" smtClean="0"/>
              <a:t>Mississippi River Sediment Delivery System-Bayou Dupont</a:t>
            </a:r>
          </a:p>
        </p:txBody>
      </p:sp>
      <p:pic>
        <p:nvPicPr>
          <p:cNvPr id="20483" name="Picture 3" descr="Men working with pipe.bmp"/>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685800" y="1981200"/>
            <a:ext cx="325755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4" descr="Sediment being discharged from the end of the pipe.bmp"/>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937000" y="1828800"/>
            <a:ext cx="4673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5638800" y="5334000"/>
            <a:ext cx="825500" cy="369888"/>
          </a:xfrm>
          <a:prstGeom prst="rect">
            <a:avLst/>
          </a:prstGeom>
        </p:spPr>
        <p:txBody>
          <a:bodyPr>
            <a:spAutoFit/>
          </a:bodyPr>
          <a:lstStyle/>
          <a:p>
            <a:pPr>
              <a:defRPr/>
            </a:pPr>
            <a:r>
              <a:rPr lang="en-US" dirty="0">
                <a:latin typeface="+mn-lt"/>
              </a:rPr>
              <a:t>BA-39</a:t>
            </a:r>
          </a:p>
        </p:txBody>
      </p:sp>
      <p:sp>
        <p:nvSpPr>
          <p:cNvPr id="7" name="TextBox 6"/>
          <p:cNvSpPr txBox="1"/>
          <p:nvPr/>
        </p:nvSpPr>
        <p:spPr>
          <a:xfrm>
            <a:off x="3962400" y="5638800"/>
            <a:ext cx="4724400" cy="1200150"/>
          </a:xfrm>
          <a:prstGeom prst="rect">
            <a:avLst/>
          </a:prstGeom>
          <a:noFill/>
        </p:spPr>
        <p:txBody>
          <a:bodyPr>
            <a:spAutoFit/>
          </a:bodyPr>
          <a:lstStyle/>
          <a:p>
            <a:pPr>
              <a:defRPr/>
            </a:pPr>
            <a:r>
              <a:rPr lang="en-US" dirty="0">
                <a:latin typeface="+mn-lt"/>
              </a:rPr>
              <a:t>Pipe jack and bored under the road and railroad to deliver sediment to a marsh receiving area in Plaquemines Parish near the ConocoPhillips plant. </a:t>
            </a:r>
          </a:p>
        </p:txBody>
      </p:sp>
    </p:spTree>
    <p:extLst>
      <p:ext uri="{BB962C8B-B14F-4D97-AF65-F5344CB8AC3E}">
        <p14:creationId xmlns:p14="http://schemas.microsoft.com/office/powerpoint/2010/main" xmlns="" val="3570384237"/>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457200" y="457200"/>
            <a:ext cx="8229600" cy="1371600"/>
          </a:xfrm>
          <a:ln>
            <a:miter lim="800000"/>
            <a:headEnd/>
            <a:tailEnd/>
          </a:ln>
          <a:extLst/>
        </p:spPr>
        <p:txBody>
          <a:bodyPr>
            <a:normAutofit fontScale="90000"/>
          </a:bodyPr>
          <a:lstStyle/>
          <a:p>
            <a:pPr eaLnBrk="1" fontAlgn="auto" hangingPunct="1">
              <a:spcAft>
                <a:spcPts val="0"/>
              </a:spcAft>
              <a:defRPr/>
            </a:pPr>
            <a:r>
              <a:rPr lang="en-US" dirty="0" smtClean="0"/>
              <a:t>Mississippi River Sediment Delivery System-Bayou </a:t>
            </a:r>
            <a:r>
              <a:rPr lang="en-US" dirty="0" err="1" smtClean="0"/>
              <a:t>Dupont</a:t>
            </a:r>
            <a:endParaRPr lang="en-US" dirty="0" smtClean="0"/>
          </a:p>
        </p:txBody>
      </p:sp>
      <p:pic>
        <p:nvPicPr>
          <p:cNvPr id="21507" name="Picture 3" descr="Aerial View Before.bmp"/>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533400" y="1828800"/>
            <a:ext cx="4338638"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5" descr="Aerial View after.bmp"/>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495800" y="3086100"/>
            <a:ext cx="4191000"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143000" y="4419600"/>
            <a:ext cx="1752600" cy="369888"/>
          </a:xfrm>
          <a:prstGeom prst="rect">
            <a:avLst/>
          </a:prstGeom>
          <a:noFill/>
        </p:spPr>
        <p:txBody>
          <a:bodyPr>
            <a:spAutoFit/>
          </a:bodyPr>
          <a:lstStyle/>
          <a:p>
            <a:pPr>
              <a:defRPr/>
            </a:pPr>
            <a:r>
              <a:rPr lang="en-US" dirty="0">
                <a:solidFill>
                  <a:schemeClr val="bg1"/>
                </a:solidFill>
                <a:latin typeface="+mn-lt"/>
              </a:rPr>
              <a:t>Before</a:t>
            </a:r>
          </a:p>
        </p:txBody>
      </p:sp>
      <p:sp>
        <p:nvSpPr>
          <p:cNvPr id="8" name="TextBox 7"/>
          <p:cNvSpPr txBox="1"/>
          <p:nvPr/>
        </p:nvSpPr>
        <p:spPr>
          <a:xfrm>
            <a:off x="6324600" y="3276600"/>
            <a:ext cx="1295400" cy="369888"/>
          </a:xfrm>
          <a:prstGeom prst="rect">
            <a:avLst/>
          </a:prstGeom>
          <a:noFill/>
        </p:spPr>
        <p:txBody>
          <a:bodyPr>
            <a:spAutoFit/>
          </a:bodyPr>
          <a:lstStyle/>
          <a:p>
            <a:pPr>
              <a:defRPr/>
            </a:pPr>
            <a:r>
              <a:rPr lang="en-US" dirty="0">
                <a:latin typeface="+mn-lt"/>
              </a:rPr>
              <a:t>After</a:t>
            </a:r>
          </a:p>
        </p:txBody>
      </p:sp>
      <p:sp>
        <p:nvSpPr>
          <p:cNvPr id="9" name="Rectangle 8"/>
          <p:cNvSpPr/>
          <p:nvPr/>
        </p:nvSpPr>
        <p:spPr>
          <a:xfrm>
            <a:off x="1981200" y="5715000"/>
            <a:ext cx="825500" cy="369888"/>
          </a:xfrm>
          <a:prstGeom prst="rect">
            <a:avLst/>
          </a:prstGeom>
        </p:spPr>
        <p:txBody>
          <a:bodyPr>
            <a:spAutoFit/>
          </a:bodyPr>
          <a:lstStyle/>
          <a:p>
            <a:pPr>
              <a:defRPr/>
            </a:pPr>
            <a:r>
              <a:rPr lang="en-US" dirty="0">
                <a:latin typeface="+mn-lt"/>
              </a:rPr>
              <a:t>BA-39</a:t>
            </a:r>
          </a:p>
        </p:txBody>
      </p:sp>
    </p:spTree>
    <p:extLst>
      <p:ext uri="{BB962C8B-B14F-4D97-AF65-F5344CB8AC3E}">
        <p14:creationId xmlns:p14="http://schemas.microsoft.com/office/powerpoint/2010/main" xmlns="" val="1072503709"/>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760575"/>
            <a:ext cx="8077199" cy="2367185"/>
          </a:xfrm>
          <a:ln>
            <a:miter lim="800000"/>
            <a:headEnd/>
            <a:tailEnd/>
          </a:ln>
          <a:extLst/>
        </p:spPr>
        <p:txBody>
          <a:bodyPr>
            <a:normAutofit fontScale="90000"/>
          </a:bodyPr>
          <a:lstStyle/>
          <a:p>
            <a:pPr algn="l" eaLnBrk="1" fontAlgn="auto" hangingPunct="1">
              <a:spcAft>
                <a:spcPts val="0"/>
              </a:spcAft>
              <a:defRPr/>
            </a:pPr>
            <a:r>
              <a:rPr lang="en-US" sz="4800" dirty="0" smtClean="0"/>
              <a:t>STEM,</a:t>
            </a:r>
            <a:br>
              <a:rPr lang="en-US" sz="4800" dirty="0" smtClean="0"/>
            </a:br>
            <a:r>
              <a:rPr lang="en-US" sz="4800" dirty="0" smtClean="0">
                <a:effectLst/>
              </a:rPr>
              <a:t>Louisiana Wetlands Restoration,</a:t>
            </a:r>
            <a:br>
              <a:rPr lang="en-US" sz="4800" dirty="0" smtClean="0">
                <a:effectLst/>
              </a:rPr>
            </a:br>
            <a:r>
              <a:rPr lang="en-US" sz="4800" dirty="0" smtClean="0">
                <a:effectLst/>
              </a:rPr>
              <a:t>and </a:t>
            </a:r>
            <a:r>
              <a:rPr lang="en-US" sz="4800" dirty="0">
                <a:effectLst/>
              </a:rPr>
              <a:t>Student </a:t>
            </a:r>
            <a:r>
              <a:rPr lang="en-US" sz="4800" dirty="0" smtClean="0">
                <a:effectLst/>
              </a:rPr>
              <a:t>Success</a:t>
            </a:r>
            <a:br>
              <a:rPr lang="en-US" sz="4800" dirty="0" smtClean="0">
                <a:effectLst/>
              </a:rPr>
            </a:br>
            <a:endParaRPr lang="en-US" sz="4800" dirty="0"/>
          </a:p>
        </p:txBody>
      </p:sp>
      <p:pic>
        <p:nvPicPr>
          <p:cNvPr id="6147" name="Picture 3" descr="BA35_2.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1119247" y="2899083"/>
            <a:ext cx="3292475" cy="2468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Rectangle 9"/>
          <p:cNvSpPr>
            <a:spLocks noChangeArrowheads="1"/>
          </p:cNvSpPr>
          <p:nvPr/>
        </p:nvSpPr>
        <p:spPr bwMode="auto">
          <a:xfrm>
            <a:off x="685800" y="5367646"/>
            <a:ext cx="3898116"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dirty="0"/>
              <a:t>Increasing the barrier shoreline width with dredged sediment.</a:t>
            </a:r>
          </a:p>
          <a:p>
            <a:pPr algn="ctr"/>
            <a:endParaRPr lang="en-US" dirty="0"/>
          </a:p>
          <a:p>
            <a:pPr algn="ctr"/>
            <a:r>
              <a:rPr lang="en-US" sz="1600" dirty="0"/>
              <a:t>CWPPRA Project  BA-35</a:t>
            </a:r>
          </a:p>
        </p:txBody>
      </p:sp>
      <p:pic>
        <p:nvPicPr>
          <p:cNvPr id="6149" name="Picture 5" descr="South Shore of the Pent.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411722" y="3772694"/>
            <a:ext cx="2971800"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0" name="Picture 7" descr="CWPPRA-Logo.gif"/>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7010400" y="4549775"/>
            <a:ext cx="20193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1" name="TextBox 8"/>
          <p:cNvSpPr txBox="1">
            <a:spLocks noChangeArrowheads="1"/>
          </p:cNvSpPr>
          <p:nvPr/>
        </p:nvSpPr>
        <p:spPr bwMode="auto">
          <a:xfrm>
            <a:off x="4516575" y="6140325"/>
            <a:ext cx="312420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dirty="0">
                <a:latin typeface="+mn-lt"/>
              </a:rPr>
              <a:t>CWPPRA Project  BA-41</a:t>
            </a:r>
          </a:p>
          <a:p>
            <a:endParaRPr lang="en-US" dirty="0"/>
          </a:p>
        </p:txBody>
      </p:sp>
    </p:spTree>
    <p:extLst>
      <p:ext uri="{BB962C8B-B14F-4D97-AF65-F5344CB8AC3E}">
        <p14:creationId xmlns:p14="http://schemas.microsoft.com/office/powerpoint/2010/main" xmlns="" val="472918205"/>
      </p:ext>
    </p:extLst>
  </p:cSld>
  <p:clrMapOvr>
    <a:masterClrMapping/>
  </p:clrMapOvr>
  <p:transition spd="slow">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609600"/>
            <a:ext cx="8229600" cy="1143000"/>
          </a:xfrm>
        </p:spPr>
        <p:txBody>
          <a:bodyPr>
            <a:normAutofit fontScale="90000"/>
          </a:bodyPr>
          <a:lstStyle/>
          <a:p>
            <a:pPr eaLnBrk="1" fontAlgn="auto" hangingPunct="1">
              <a:spcAft>
                <a:spcPts val="0"/>
              </a:spcAft>
              <a:defRPr/>
            </a:pPr>
            <a:r>
              <a:rPr lang="en-US" sz="3600" smtClean="0"/>
              <a:t>Barataria Barrier Island Complex Project:  Pelican Island to Pass La Mer to Chaland Pass Restoration</a:t>
            </a:r>
          </a:p>
        </p:txBody>
      </p:sp>
      <p:pic>
        <p:nvPicPr>
          <p:cNvPr id="23555" name="Picture 3" descr="BA38_chaland_NOAA-CWPPRA-W- LA753.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609600" y="2133600"/>
            <a:ext cx="4800600" cy="319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Picture 4" descr="BA38_Chaland_grass and fence LA221.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724400" y="3733800"/>
            <a:ext cx="3895725"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457200" y="5334000"/>
            <a:ext cx="3048000" cy="1200150"/>
          </a:xfrm>
          <a:prstGeom prst="rect">
            <a:avLst/>
          </a:prstGeom>
          <a:noFill/>
        </p:spPr>
        <p:txBody>
          <a:bodyPr>
            <a:spAutoFit/>
          </a:bodyPr>
          <a:lstStyle/>
          <a:p>
            <a:pPr>
              <a:defRPr/>
            </a:pPr>
            <a:r>
              <a:rPr lang="en-US" dirty="0">
                <a:latin typeface="+mn-lt"/>
              </a:rPr>
              <a:t>BA-35</a:t>
            </a:r>
          </a:p>
          <a:p>
            <a:pPr>
              <a:defRPr/>
            </a:pPr>
            <a:r>
              <a:rPr lang="en-US" dirty="0">
                <a:latin typeface="+mn-lt"/>
              </a:rPr>
              <a:t>Installation of sand fencing was concurrent with dune construction.</a:t>
            </a:r>
          </a:p>
        </p:txBody>
      </p:sp>
    </p:spTree>
    <p:extLst>
      <p:ext uri="{BB962C8B-B14F-4D97-AF65-F5344CB8AC3E}">
        <p14:creationId xmlns:p14="http://schemas.microsoft.com/office/powerpoint/2010/main" xmlns="" val="3410814725"/>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a:xfrm>
            <a:off x="457200" y="457200"/>
            <a:ext cx="8229600" cy="1447800"/>
          </a:xfrm>
          <a:ln>
            <a:miter lim="800000"/>
            <a:headEnd/>
            <a:tailEnd/>
          </a:ln>
          <a:extLst/>
        </p:spPr>
        <p:txBody>
          <a:bodyPr>
            <a:noAutofit/>
          </a:bodyPr>
          <a:lstStyle/>
          <a:p>
            <a:pPr eaLnBrk="1" fontAlgn="auto" hangingPunct="1">
              <a:spcAft>
                <a:spcPts val="0"/>
              </a:spcAft>
              <a:defRPr/>
            </a:pPr>
            <a:r>
              <a:rPr lang="en-US" sz="4000" dirty="0" smtClean="0"/>
              <a:t>Whiskey Island </a:t>
            </a:r>
            <a:br>
              <a:rPr lang="en-US" sz="4000" dirty="0" smtClean="0"/>
            </a:br>
            <a:r>
              <a:rPr lang="en-US" sz="4000" dirty="0" smtClean="0"/>
              <a:t>Back Barrier Marsh Creation</a:t>
            </a:r>
          </a:p>
        </p:txBody>
      </p:sp>
      <p:pic>
        <p:nvPicPr>
          <p:cNvPr id="24579" name="Picture 4" descr="TE50 Whiskey Island 2009-07-23 b09 (3).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685800" y="2133600"/>
            <a:ext cx="5486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6400800" y="1752600"/>
            <a:ext cx="2362200" cy="3693319"/>
          </a:xfrm>
          <a:prstGeom prst="rect">
            <a:avLst/>
          </a:prstGeom>
          <a:noFill/>
        </p:spPr>
        <p:txBody>
          <a:bodyPr>
            <a:spAutoFit/>
          </a:bodyPr>
          <a:lstStyle/>
          <a:p>
            <a:pPr algn="ctr">
              <a:defRPr/>
            </a:pPr>
            <a:r>
              <a:rPr lang="en-US" dirty="0">
                <a:latin typeface="+mn-lt"/>
              </a:rPr>
              <a:t>TE-50</a:t>
            </a:r>
          </a:p>
          <a:p>
            <a:pPr>
              <a:defRPr/>
            </a:pPr>
            <a:r>
              <a:rPr lang="en-US" dirty="0">
                <a:latin typeface="+mn-lt"/>
              </a:rPr>
              <a:t>Approximately 316 acres of back barrier</a:t>
            </a:r>
          </a:p>
          <a:p>
            <a:pPr>
              <a:defRPr/>
            </a:pPr>
            <a:r>
              <a:rPr lang="en-US" dirty="0">
                <a:latin typeface="+mn-lt"/>
              </a:rPr>
              <a:t>intertidal marsh habitat, 5,800 linear feet of tidal creeks</a:t>
            </a:r>
            <a:r>
              <a:rPr lang="en-US" dirty="0" smtClean="0">
                <a:latin typeface="+mn-lt"/>
              </a:rPr>
              <a:t>, three </a:t>
            </a:r>
            <a:r>
              <a:rPr lang="en-US" dirty="0">
                <a:latin typeface="+mn-lt"/>
              </a:rPr>
              <a:t>1-acre tidal ponds, and 13,000 linear feet </a:t>
            </a:r>
            <a:r>
              <a:rPr lang="en-US" dirty="0" smtClean="0">
                <a:latin typeface="+mn-lt"/>
              </a:rPr>
              <a:t>of protective </a:t>
            </a:r>
            <a:r>
              <a:rPr lang="en-US" dirty="0">
                <a:latin typeface="+mn-lt"/>
              </a:rPr>
              <a:t>sand dune were created by </a:t>
            </a:r>
            <a:r>
              <a:rPr lang="en-US" dirty="0" smtClean="0">
                <a:latin typeface="+mn-lt"/>
              </a:rPr>
              <a:t>semi-confined disposal </a:t>
            </a:r>
            <a:r>
              <a:rPr lang="en-US" dirty="0">
                <a:latin typeface="+mn-lt"/>
              </a:rPr>
              <a:t>and placement of dredged material.</a:t>
            </a:r>
          </a:p>
          <a:p>
            <a:pPr>
              <a:defRPr/>
            </a:pPr>
            <a:endParaRPr lang="en-US" dirty="0">
              <a:latin typeface="+mn-lt"/>
            </a:endParaRPr>
          </a:p>
        </p:txBody>
      </p:sp>
      <p:sp>
        <p:nvSpPr>
          <p:cNvPr id="24581" name="TextBox 4"/>
          <p:cNvSpPr txBox="1">
            <a:spLocks noChangeArrowheads="1"/>
          </p:cNvSpPr>
          <p:nvPr/>
        </p:nvSpPr>
        <p:spPr bwMode="auto">
          <a:xfrm>
            <a:off x="3200400" y="2133600"/>
            <a:ext cx="914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Project </a:t>
            </a:r>
          </a:p>
          <a:p>
            <a:r>
              <a:rPr lang="en-US"/>
              <a:t>Area </a:t>
            </a:r>
          </a:p>
        </p:txBody>
      </p:sp>
      <p:sp>
        <p:nvSpPr>
          <p:cNvPr id="7" name="Down Arrow 6"/>
          <p:cNvSpPr/>
          <p:nvPr/>
        </p:nvSpPr>
        <p:spPr>
          <a:xfrm>
            <a:off x="3124200" y="2743200"/>
            <a:ext cx="1066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2949759315"/>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704850"/>
            <a:ext cx="8229600" cy="895350"/>
          </a:xfrm>
        </p:spPr>
        <p:txBody>
          <a:bodyPr/>
          <a:lstStyle/>
          <a:p>
            <a:pPr eaLnBrk="1" hangingPunct="1"/>
            <a:r>
              <a:rPr lang="en-US" sz="2800" smtClean="0"/>
              <a:t>East Timbalier Island Sediment Restoration (TE-25)</a:t>
            </a:r>
          </a:p>
        </p:txBody>
      </p:sp>
      <p:sp>
        <p:nvSpPr>
          <p:cNvPr id="159747" name="Rectangle 3"/>
          <p:cNvSpPr>
            <a:spLocks noGrp="1" noChangeArrowheads="1"/>
          </p:cNvSpPr>
          <p:nvPr>
            <p:ph idx="1"/>
          </p:nvPr>
        </p:nvSpPr>
        <p:spPr>
          <a:xfrm>
            <a:off x="457200" y="1935163"/>
            <a:ext cx="3352800" cy="4389437"/>
          </a:xfrm>
        </p:spPr>
        <p:txBody>
          <a:bodyPr>
            <a:normAutofit fontScale="85000" lnSpcReduction="20000"/>
          </a:bodyPr>
          <a:lstStyle/>
          <a:p>
            <a:pPr marL="274320" indent="-274320" eaLnBrk="1" fontAlgn="auto" hangingPunct="1">
              <a:spcAft>
                <a:spcPts val="0"/>
              </a:spcAft>
              <a:buClr>
                <a:schemeClr val="accent3"/>
              </a:buClr>
              <a:buFont typeface="Wingdings 2"/>
              <a:buChar char=""/>
              <a:defRPr/>
            </a:pPr>
            <a:r>
              <a:rPr lang="en-US" dirty="0" smtClean="0"/>
              <a:t>Almost three million cubic yards of sediment were utilized to establish a 200-foot wide dune and a 600-foot wide marsh along the length of the island. </a:t>
            </a:r>
          </a:p>
          <a:p>
            <a:pPr marL="274320" indent="-274320" eaLnBrk="1" fontAlgn="auto" hangingPunct="1">
              <a:spcAft>
                <a:spcPts val="0"/>
              </a:spcAft>
              <a:buClr>
                <a:schemeClr val="accent3"/>
              </a:buClr>
              <a:buFont typeface="Wingdings 2"/>
              <a:buChar char=""/>
              <a:defRPr/>
            </a:pPr>
            <a:r>
              <a:rPr lang="en-US" dirty="0" smtClean="0"/>
              <a:t>This created 170 acres of intertidal marsh and is helping to protect thousands of acres of existing fringing marsh to the north. </a:t>
            </a:r>
          </a:p>
          <a:p>
            <a:pPr marL="274320" indent="-274320" eaLnBrk="1" fontAlgn="auto" hangingPunct="1">
              <a:spcAft>
                <a:spcPts val="0"/>
              </a:spcAft>
              <a:buClr>
                <a:schemeClr val="accent3"/>
              </a:buClr>
              <a:buFont typeface="Wingdings 2"/>
              <a:buChar char=""/>
              <a:defRPr/>
            </a:pPr>
            <a:r>
              <a:rPr lang="en-US" dirty="0" smtClean="0"/>
              <a:t>To further stabilize the dredged sediments, 13,000 feet of sand fences and approximately 20,000 plugs of marsh grasses were added.</a:t>
            </a:r>
            <a:endParaRPr lang="en-US" dirty="0"/>
          </a:p>
        </p:txBody>
      </p:sp>
      <p:pic>
        <p:nvPicPr>
          <p:cNvPr id="25604" name="Picture 7" descr="sediment"/>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733800" y="1905000"/>
            <a:ext cx="49784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53465310"/>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490991"/>
            <a:ext cx="1676400" cy="5933560"/>
          </a:xfrm>
        </p:spPr>
        <p:txBody>
          <a:bodyPr>
            <a:normAutofit fontScale="90000"/>
          </a:bodyPr>
          <a:lstStyle/>
          <a:p>
            <a:r>
              <a:rPr lang="en-US" dirty="0" smtClean="0"/>
              <a:t>Marsh Creation</a:t>
            </a:r>
            <a:br>
              <a:rPr lang="en-US" dirty="0" smtClean="0"/>
            </a:br>
            <a:r>
              <a:rPr lang="en-US" dirty="0" smtClean="0"/>
              <a:t> Step by Step  TV-21</a:t>
            </a: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562116" y="835880"/>
            <a:ext cx="5918564" cy="5151408"/>
          </a:xfrm>
          <a:prstGeom prst="rect">
            <a:avLst/>
          </a:prstGeom>
        </p:spPr>
      </p:pic>
    </p:spTree>
    <p:extLst>
      <p:ext uri="{BB962C8B-B14F-4D97-AF65-F5344CB8AC3E}">
        <p14:creationId xmlns:p14="http://schemas.microsoft.com/office/powerpoint/2010/main" xmlns="" val="554112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16012" y="1904999"/>
            <a:ext cx="6938963" cy="2725271"/>
          </a:xfrm>
        </p:spPr>
        <p:txBody>
          <a:bodyPr>
            <a:normAutofit fontScale="90000"/>
          </a:bodyPr>
          <a:lstStyle/>
          <a:p>
            <a:r>
              <a:rPr lang="en-US" dirty="0" err="1" smtClean="0"/>
              <a:t>Coastwide</a:t>
            </a:r>
            <a:r>
              <a:rPr lang="en-US" dirty="0" smtClean="0"/>
              <a:t> Reference Monitoring System (CRMS)</a:t>
            </a:r>
            <a:endParaRPr lang="en-US" dirty="0"/>
          </a:p>
        </p:txBody>
      </p:sp>
      <p:sp>
        <p:nvSpPr>
          <p:cNvPr id="5" name="Subtitle 4"/>
          <p:cNvSpPr>
            <a:spLocks noGrp="1"/>
          </p:cNvSpPr>
          <p:nvPr>
            <p:ph type="subTitle" idx="1"/>
          </p:nvPr>
        </p:nvSpPr>
        <p:spPr>
          <a:xfrm>
            <a:off x="919459" y="4897327"/>
            <a:ext cx="5004311" cy="1143000"/>
          </a:xfrm>
        </p:spPr>
        <p:txBody>
          <a:bodyPr>
            <a:normAutofit lnSpcReduction="10000"/>
          </a:bodyPr>
          <a:lstStyle/>
          <a:p>
            <a:pPr algn="l"/>
            <a:r>
              <a:rPr lang="en-US" dirty="0" smtClean="0">
                <a:solidFill>
                  <a:schemeClr val="tx1"/>
                </a:solidFill>
                <a:hlinkClick r:id="rId2"/>
              </a:rPr>
              <a:t>www.LACoast.gov/crms_viewer</a:t>
            </a:r>
            <a:endParaRPr lang="en-US" dirty="0" smtClean="0">
              <a:solidFill>
                <a:schemeClr val="tx1"/>
              </a:solidFill>
            </a:endParaRPr>
          </a:p>
          <a:p>
            <a:pPr algn="l"/>
            <a:r>
              <a:rPr lang="en-US" dirty="0" smtClean="0"/>
              <a:t>Click on Mapping</a:t>
            </a:r>
          </a:p>
          <a:p>
            <a:pPr algn="l"/>
            <a:r>
              <a:rPr lang="en-US" dirty="0" smtClean="0"/>
              <a:t>Choose Basic Viewer</a:t>
            </a:r>
            <a:endParaRPr lang="en-US" dirty="0"/>
          </a:p>
        </p:txBody>
      </p:sp>
      <p:pic>
        <p:nvPicPr>
          <p:cNvPr id="6" name="Picture 5" descr="CRMS Homepage.jp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6066103" y="3780809"/>
            <a:ext cx="2428415" cy="2780830"/>
          </a:xfrm>
          <a:prstGeom prst="rect">
            <a:avLst/>
          </a:prstGeom>
          <a:noFill/>
        </p:spPr>
      </p:pic>
      <p:sp>
        <p:nvSpPr>
          <p:cNvPr id="2" name="Frame 1"/>
          <p:cNvSpPr/>
          <p:nvPr/>
        </p:nvSpPr>
        <p:spPr>
          <a:xfrm>
            <a:off x="6640082" y="4448862"/>
            <a:ext cx="196554" cy="181408"/>
          </a:xfrm>
          <a:prstGeom prst="fram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4286501580"/>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8173" y="354474"/>
            <a:ext cx="7543800" cy="1371600"/>
          </a:xfrm>
        </p:spPr>
        <p:txBody>
          <a:bodyPr/>
          <a:lstStyle/>
          <a:p>
            <a:r>
              <a:rPr lang="en-US" dirty="0" smtClean="0"/>
              <a:t>CRMS and CWPPRA</a:t>
            </a:r>
            <a:endParaRPr lang="en-US" dirty="0"/>
          </a:p>
        </p:txBody>
      </p:sp>
      <p:sp>
        <p:nvSpPr>
          <p:cNvPr id="6" name="Text Placeholder 5"/>
          <p:cNvSpPr>
            <a:spLocks noGrp="1"/>
          </p:cNvSpPr>
          <p:nvPr>
            <p:ph type="body" idx="1"/>
          </p:nvPr>
        </p:nvSpPr>
        <p:spPr/>
        <p:txBody>
          <a:bodyPr/>
          <a:lstStyle/>
          <a:p>
            <a:r>
              <a:rPr lang="en-US" dirty="0" smtClean="0"/>
              <a:t>Map- GIS Data</a:t>
            </a:r>
            <a:endParaRPr lang="en-US" dirty="0"/>
          </a:p>
        </p:txBody>
      </p:sp>
      <p:sp>
        <p:nvSpPr>
          <p:cNvPr id="8" name="Text Placeholder 7"/>
          <p:cNvSpPr>
            <a:spLocks noGrp="1"/>
          </p:cNvSpPr>
          <p:nvPr>
            <p:ph type="body" sz="quarter" idx="3"/>
          </p:nvPr>
        </p:nvSpPr>
        <p:spPr/>
        <p:txBody>
          <a:bodyPr/>
          <a:lstStyle/>
          <a:p>
            <a:r>
              <a:rPr lang="en-US" dirty="0" smtClean="0"/>
              <a:t>Graphs </a:t>
            </a:r>
            <a:endParaRPr lang="en-US" dirty="0"/>
          </a:p>
        </p:txBody>
      </p:sp>
      <p:sp>
        <p:nvSpPr>
          <p:cNvPr id="9" name="Content Placeholder 8"/>
          <p:cNvSpPr>
            <a:spLocks noGrp="1"/>
          </p:cNvSpPr>
          <p:nvPr>
            <p:ph sz="quarter" idx="4"/>
          </p:nvPr>
        </p:nvSpPr>
        <p:spPr>
          <a:xfrm>
            <a:off x="4926106" y="2971799"/>
            <a:ext cx="3429000" cy="3488821"/>
          </a:xfrm>
        </p:spPr>
        <p:txBody>
          <a:bodyPr>
            <a:normAutofit lnSpcReduction="10000"/>
          </a:bodyPr>
          <a:lstStyle/>
          <a:p>
            <a:r>
              <a:rPr lang="en-US" dirty="0" smtClean="0"/>
              <a:t>Surface Elevation or Accretion</a:t>
            </a:r>
          </a:p>
          <a:p>
            <a:r>
              <a:rPr lang="en-US" dirty="0" smtClean="0"/>
              <a:t>% Organic Soil or Bulk Density</a:t>
            </a:r>
          </a:p>
          <a:p>
            <a:r>
              <a:rPr lang="en-US" dirty="0" smtClean="0"/>
              <a:t>Vegetation Types</a:t>
            </a:r>
          </a:p>
          <a:p>
            <a:r>
              <a:rPr lang="en-US" dirty="0" smtClean="0"/>
              <a:t>Forested Areas</a:t>
            </a:r>
          </a:p>
          <a:p>
            <a:r>
              <a:rPr lang="en-US" dirty="0" smtClean="0"/>
              <a:t>Water Information</a:t>
            </a:r>
          </a:p>
          <a:p>
            <a:r>
              <a:rPr lang="en-US" dirty="0" smtClean="0"/>
              <a:t>Precipitation</a:t>
            </a:r>
          </a:p>
          <a:p>
            <a:r>
              <a:rPr lang="en-US" dirty="0" smtClean="0"/>
              <a:t>Report Card</a:t>
            </a:r>
            <a:endParaRPr lang="en-US" dirty="0"/>
          </a:p>
        </p:txBody>
      </p:sp>
      <p:pic>
        <p:nvPicPr>
          <p:cNvPr id="12" name="Picture 7" descr="CRMSFactSheetMap"/>
          <p:cNvPicPr>
            <a:picLocks noChangeAspect="1" noChangeArrowheads="1"/>
          </p:cNvPicPr>
          <p:nvPr/>
        </p:nvPicPr>
        <p:blipFill>
          <a:blip r:embed="rId2" cstate="email">
            <a:extLst>
              <a:ext uri="{28A0092B-C50C-407E-A947-70E740481C1C}">
                <a14:useLocalDpi xmlns:a14="http://schemas.microsoft.com/office/drawing/2010/main" xmlns="" val="0"/>
              </a:ext>
            </a:extLst>
          </a:blip>
          <a:srcRect l="3107" t="6035" r="3107" b="4967"/>
          <a:stretch>
            <a:fillRect/>
          </a:stretch>
        </p:blipFill>
        <p:spPr bwMode="auto">
          <a:xfrm>
            <a:off x="369251" y="3168353"/>
            <a:ext cx="4317574" cy="22530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620509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81000"/>
            <a:ext cx="6982028" cy="1246427"/>
          </a:xfrm>
        </p:spPr>
        <p:txBody>
          <a:bodyPr>
            <a:normAutofit fontScale="90000"/>
          </a:bodyPr>
          <a:lstStyle/>
          <a:p>
            <a:r>
              <a:rPr lang="en-US" dirty="0"/>
              <a:t>http://</a:t>
            </a:r>
            <a:r>
              <a:rPr lang="en-US" dirty="0" err="1" smtClean="0"/>
              <a:t>www.LACoast.gov</a:t>
            </a:r>
            <a:r>
              <a:rPr lang="en-US" dirty="0"/>
              <a:t>/</a:t>
            </a:r>
            <a:r>
              <a:rPr lang="en-US" dirty="0" err="1" smtClean="0"/>
              <a:t>crms_viewer</a:t>
            </a:r>
            <a:endParaRPr lang="en-US" dirty="0"/>
          </a:p>
        </p:txBody>
      </p:sp>
      <p:pic>
        <p:nvPicPr>
          <p:cNvPr id="3" name="Picture 2" descr="CRMS1.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565870" y="1832186"/>
            <a:ext cx="5835896" cy="5025814"/>
          </a:xfrm>
          <a:prstGeom prst="rect">
            <a:avLst/>
          </a:prstGeom>
        </p:spPr>
      </p:pic>
    </p:spTree>
    <p:extLst>
      <p:ext uri="{BB962C8B-B14F-4D97-AF65-F5344CB8AC3E}">
        <p14:creationId xmlns:p14="http://schemas.microsoft.com/office/powerpoint/2010/main" xmlns="" val="3498924886"/>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TV-21 East Marsh Island</a:t>
            </a:r>
            <a:endParaRPr lang="en-US" dirty="0"/>
          </a:p>
        </p:txBody>
      </p:sp>
      <p:pic>
        <p:nvPicPr>
          <p:cNvPr id="3" name="Picture 2" descr="CRMS @ TV 21.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460940" y="1931499"/>
            <a:ext cx="5587528" cy="4811922"/>
          </a:xfrm>
          <a:prstGeom prst="rect">
            <a:avLst/>
          </a:prstGeom>
        </p:spPr>
      </p:pic>
    </p:spTree>
    <p:extLst>
      <p:ext uri="{BB962C8B-B14F-4D97-AF65-F5344CB8AC3E}">
        <p14:creationId xmlns:p14="http://schemas.microsoft.com/office/powerpoint/2010/main" xmlns="" val="4025767409"/>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noAutofit/>
          </a:bodyPr>
          <a:lstStyle/>
          <a:p>
            <a:r>
              <a:rPr lang="en-US" sz="5400" dirty="0" smtClean="0"/>
              <a:t>All Layers Highlighted</a:t>
            </a:r>
            <a:endParaRPr lang="en-US" sz="5400" dirty="0"/>
          </a:p>
        </p:txBody>
      </p:sp>
      <p:pic>
        <p:nvPicPr>
          <p:cNvPr id="6" name="Picture 5" descr="CRMS 3 all layers highlighted.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890627" y="363559"/>
            <a:ext cx="5605043" cy="4827006"/>
          </a:xfrm>
          <a:prstGeom prst="rect">
            <a:avLst/>
          </a:prstGeom>
        </p:spPr>
      </p:pic>
    </p:spTree>
    <p:extLst>
      <p:ext uri="{BB962C8B-B14F-4D97-AF65-F5344CB8AC3E}">
        <p14:creationId xmlns:p14="http://schemas.microsoft.com/office/powerpoint/2010/main" xmlns="" val="3023792299"/>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arest CRMS Sitesjpg.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495300" y="0"/>
            <a:ext cx="8142941" cy="6858000"/>
          </a:xfrm>
          <a:prstGeom prst="rect">
            <a:avLst/>
          </a:prstGeom>
        </p:spPr>
      </p:pic>
      <p:sp>
        <p:nvSpPr>
          <p:cNvPr id="3" name="Down Arrow 2"/>
          <p:cNvSpPr/>
          <p:nvPr/>
        </p:nvSpPr>
        <p:spPr>
          <a:xfrm>
            <a:off x="2785929" y="2089446"/>
            <a:ext cx="777667" cy="1136591"/>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26453737"/>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mtClean="0"/>
              <a:t>Where are you? </a:t>
            </a:r>
          </a:p>
        </p:txBody>
      </p:sp>
      <p:pic>
        <p:nvPicPr>
          <p:cNvPr id="717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981200"/>
            <a:ext cx="398145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5" name="Straight Arrow Connector 4"/>
          <p:cNvCxnSpPr/>
          <p:nvPr/>
        </p:nvCxnSpPr>
        <p:spPr>
          <a:xfrm flipH="1">
            <a:off x="1905000" y="2286000"/>
            <a:ext cx="1219200" cy="990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173" name="Picture 4" descr="http://lacoast.gov/new/Data/Maps/lastate453n.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953000" y="2200275"/>
            <a:ext cx="3581400" cy="321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Elbow Connector 9"/>
          <p:cNvCxnSpPr/>
          <p:nvPr/>
        </p:nvCxnSpPr>
        <p:spPr>
          <a:xfrm>
            <a:off x="1951038" y="3352800"/>
            <a:ext cx="4602162" cy="1219200"/>
          </a:xfrm>
          <a:prstGeom prst="bentConnector3">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4586639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Finding CRMS sites.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368300" y="0"/>
            <a:ext cx="8390185" cy="6858000"/>
          </a:xfrm>
          <a:prstGeom prst="rect">
            <a:avLst/>
          </a:prstGeom>
        </p:spPr>
      </p:pic>
      <p:sp>
        <p:nvSpPr>
          <p:cNvPr id="4" name="Down Arrow 3"/>
          <p:cNvSpPr/>
          <p:nvPr/>
        </p:nvSpPr>
        <p:spPr>
          <a:xfrm>
            <a:off x="3540570" y="4048490"/>
            <a:ext cx="358923" cy="542657"/>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7964414" y="1989035"/>
            <a:ext cx="623902" cy="311921"/>
          </a:xfrm>
          <a:prstGeom prst="lef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7058826" y="4050706"/>
            <a:ext cx="683664" cy="1145137"/>
          </a:xfrm>
          <a:prstGeom prst="up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276365" y="2226180"/>
            <a:ext cx="366992" cy="830997"/>
          </a:xfrm>
          <a:prstGeom prst="rect">
            <a:avLst/>
          </a:prstGeom>
          <a:noFill/>
        </p:spPr>
        <p:txBody>
          <a:bodyPr wrap="square" rtlCol="0">
            <a:spAutoFit/>
          </a:bodyPr>
          <a:lstStyle/>
          <a:p>
            <a:r>
              <a:rPr lang="en-US" sz="4800" b="1" dirty="0" smtClean="0">
                <a:solidFill>
                  <a:schemeClr val="accent6"/>
                </a:solidFill>
              </a:rPr>
              <a:t>1</a:t>
            </a:r>
            <a:endParaRPr lang="en-US" sz="4800" b="1" dirty="0">
              <a:solidFill>
                <a:schemeClr val="accent6"/>
              </a:solidFill>
            </a:endParaRPr>
          </a:p>
        </p:txBody>
      </p:sp>
      <p:sp>
        <p:nvSpPr>
          <p:cNvPr id="9" name="TextBox 8"/>
          <p:cNvSpPr txBox="1"/>
          <p:nvPr/>
        </p:nvSpPr>
        <p:spPr>
          <a:xfrm>
            <a:off x="3199216" y="3632991"/>
            <a:ext cx="366992" cy="830997"/>
          </a:xfrm>
          <a:prstGeom prst="rect">
            <a:avLst/>
          </a:prstGeom>
          <a:noFill/>
        </p:spPr>
        <p:txBody>
          <a:bodyPr wrap="square" rtlCol="0">
            <a:spAutoFit/>
          </a:bodyPr>
          <a:lstStyle/>
          <a:p>
            <a:r>
              <a:rPr lang="en-US" sz="4800" b="1" dirty="0" smtClean="0">
                <a:solidFill>
                  <a:schemeClr val="accent6"/>
                </a:solidFill>
              </a:rPr>
              <a:t>2</a:t>
            </a:r>
            <a:endParaRPr lang="en-US" sz="4800" b="1" dirty="0">
              <a:solidFill>
                <a:schemeClr val="accent6"/>
              </a:solidFill>
            </a:endParaRPr>
          </a:p>
        </p:txBody>
      </p:sp>
      <p:sp>
        <p:nvSpPr>
          <p:cNvPr id="10" name="TextBox 9"/>
          <p:cNvSpPr txBox="1"/>
          <p:nvPr/>
        </p:nvSpPr>
        <p:spPr>
          <a:xfrm>
            <a:off x="7736556" y="4534176"/>
            <a:ext cx="366992" cy="830997"/>
          </a:xfrm>
          <a:prstGeom prst="rect">
            <a:avLst/>
          </a:prstGeom>
          <a:noFill/>
        </p:spPr>
        <p:txBody>
          <a:bodyPr wrap="square" rtlCol="0">
            <a:spAutoFit/>
          </a:bodyPr>
          <a:lstStyle/>
          <a:p>
            <a:r>
              <a:rPr lang="en-US" sz="4800" b="1" dirty="0" smtClean="0">
                <a:solidFill>
                  <a:schemeClr val="accent6"/>
                </a:solidFill>
              </a:rPr>
              <a:t>3</a:t>
            </a:r>
            <a:endParaRPr lang="en-US" sz="4800" b="1" dirty="0">
              <a:solidFill>
                <a:schemeClr val="accent6"/>
              </a:solidFill>
            </a:endParaRPr>
          </a:p>
        </p:txBody>
      </p:sp>
      <p:sp>
        <p:nvSpPr>
          <p:cNvPr id="11" name="TextBox 10"/>
          <p:cNvSpPr txBox="1"/>
          <p:nvPr/>
        </p:nvSpPr>
        <p:spPr>
          <a:xfrm>
            <a:off x="6710583" y="5365173"/>
            <a:ext cx="1392965" cy="707886"/>
          </a:xfrm>
          <a:prstGeom prst="rect">
            <a:avLst/>
          </a:prstGeom>
          <a:noFill/>
        </p:spPr>
        <p:txBody>
          <a:bodyPr wrap="square" rtlCol="0">
            <a:spAutoFit/>
          </a:bodyPr>
          <a:lstStyle/>
          <a:p>
            <a:r>
              <a:rPr lang="en-US" sz="2000" b="1" dirty="0" smtClean="0">
                <a:solidFill>
                  <a:schemeClr val="accent6"/>
                </a:solidFill>
              </a:rPr>
              <a:t>SINGLE CLICK</a:t>
            </a:r>
            <a:endParaRPr lang="en-US" sz="2000" b="1" dirty="0">
              <a:solidFill>
                <a:schemeClr val="accent6"/>
              </a:solidFill>
            </a:endParaRPr>
          </a:p>
        </p:txBody>
      </p:sp>
      <p:sp>
        <p:nvSpPr>
          <p:cNvPr id="12" name="TextBox 11"/>
          <p:cNvSpPr txBox="1"/>
          <p:nvPr/>
        </p:nvSpPr>
        <p:spPr>
          <a:xfrm rot="5400000">
            <a:off x="6946534" y="4346953"/>
            <a:ext cx="3194842" cy="400110"/>
          </a:xfrm>
          <a:prstGeom prst="rect">
            <a:avLst/>
          </a:prstGeom>
          <a:noFill/>
        </p:spPr>
        <p:txBody>
          <a:bodyPr wrap="square" rtlCol="0">
            <a:spAutoFit/>
          </a:bodyPr>
          <a:lstStyle/>
          <a:p>
            <a:r>
              <a:rPr lang="en-US" sz="2000" b="1" dirty="0" smtClean="0">
                <a:solidFill>
                  <a:schemeClr val="accent6"/>
                </a:solidFill>
              </a:rPr>
              <a:t>Pick CRMS0523</a:t>
            </a:r>
            <a:endParaRPr lang="en-US" sz="2000" b="1" dirty="0">
              <a:solidFill>
                <a:schemeClr val="accent6"/>
              </a:solidFill>
            </a:endParaRPr>
          </a:p>
        </p:txBody>
      </p:sp>
    </p:spTree>
    <p:extLst>
      <p:ext uri="{BB962C8B-B14F-4D97-AF65-F5344CB8AC3E}">
        <p14:creationId xmlns:p14="http://schemas.microsoft.com/office/powerpoint/2010/main" xmlns="" val="3170064246"/>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CRMS Site 0523</a:t>
            </a:r>
            <a:endParaRPr lang="en-US" dirty="0"/>
          </a:p>
        </p:txBody>
      </p:sp>
      <p:pic>
        <p:nvPicPr>
          <p:cNvPr id="3" name="Picture 2" descr="CRMS Site 0523.pn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537328" y="1592139"/>
            <a:ext cx="6524107" cy="5332698"/>
          </a:xfrm>
          <a:prstGeom prst="rect">
            <a:avLst/>
          </a:prstGeom>
        </p:spPr>
      </p:pic>
      <p:sp>
        <p:nvSpPr>
          <p:cNvPr id="4" name="TextBox 3"/>
          <p:cNvSpPr txBox="1"/>
          <p:nvPr/>
        </p:nvSpPr>
        <p:spPr>
          <a:xfrm>
            <a:off x="6308931" y="5011230"/>
            <a:ext cx="1392965" cy="707886"/>
          </a:xfrm>
          <a:prstGeom prst="rect">
            <a:avLst/>
          </a:prstGeom>
          <a:noFill/>
        </p:spPr>
        <p:txBody>
          <a:bodyPr wrap="square" rtlCol="0">
            <a:spAutoFit/>
          </a:bodyPr>
          <a:lstStyle/>
          <a:p>
            <a:r>
              <a:rPr lang="en-US" sz="2000" b="1" dirty="0" smtClean="0">
                <a:solidFill>
                  <a:schemeClr val="accent6"/>
                </a:solidFill>
              </a:rPr>
              <a:t>SINGLE CLICK</a:t>
            </a:r>
            <a:endParaRPr lang="en-US" sz="2000" b="1" dirty="0">
              <a:solidFill>
                <a:schemeClr val="accent6"/>
              </a:solidFill>
            </a:endParaRPr>
          </a:p>
        </p:txBody>
      </p:sp>
      <p:sp>
        <p:nvSpPr>
          <p:cNvPr id="6" name="Up Arrow 5"/>
          <p:cNvSpPr/>
          <p:nvPr/>
        </p:nvSpPr>
        <p:spPr>
          <a:xfrm>
            <a:off x="6383709" y="4614729"/>
            <a:ext cx="991312" cy="307649"/>
          </a:xfrm>
          <a:prstGeom prst="up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940504146"/>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the Site</a:t>
            </a:r>
            <a:endParaRPr lang="en-US" dirty="0"/>
          </a:p>
        </p:txBody>
      </p:sp>
      <p:sp>
        <p:nvSpPr>
          <p:cNvPr id="3" name="Content Placeholder 2"/>
          <p:cNvSpPr>
            <a:spLocks noGrp="1"/>
          </p:cNvSpPr>
          <p:nvPr>
            <p:ph idx="1"/>
          </p:nvPr>
        </p:nvSpPr>
        <p:spPr/>
        <p:txBody>
          <a:bodyPr/>
          <a:lstStyle/>
          <a:p>
            <a:r>
              <a:rPr lang="en-US" dirty="0" smtClean="0"/>
              <a:t>Single Click to get a fly out box with information.</a:t>
            </a:r>
          </a:p>
          <a:p>
            <a:r>
              <a:rPr lang="en-US" dirty="0" smtClean="0"/>
              <a:t>Most frequent mistake – double click</a:t>
            </a:r>
          </a:p>
          <a:p>
            <a:r>
              <a:rPr lang="en-US" dirty="0" smtClean="0"/>
              <a:t>Notice the tabs at the top of the fly out. </a:t>
            </a:r>
          </a:p>
          <a:p>
            <a:r>
              <a:rPr lang="en-US" dirty="0" smtClean="0"/>
              <a:t>Each tab contains bits of information for each CRMS site</a:t>
            </a:r>
          </a:p>
          <a:p>
            <a:r>
              <a:rPr lang="en-US" dirty="0" smtClean="0"/>
              <a:t>You can choose Map, Satellite, or Hybrid</a:t>
            </a:r>
            <a:endParaRPr lang="en-US" dirty="0"/>
          </a:p>
        </p:txBody>
      </p:sp>
      <p:pic>
        <p:nvPicPr>
          <p:cNvPr id="6" name="Picture 5" descr="CRMS Site 0523.pn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458350" y="2676084"/>
            <a:ext cx="4222525" cy="3451423"/>
          </a:xfrm>
          <a:prstGeom prst="rect">
            <a:avLst/>
          </a:prstGeom>
        </p:spPr>
      </p:pic>
    </p:spTree>
    <p:extLst>
      <p:ext uri="{BB962C8B-B14F-4D97-AF65-F5344CB8AC3E}">
        <p14:creationId xmlns:p14="http://schemas.microsoft.com/office/powerpoint/2010/main" xmlns="" val="4104266232"/>
      </p:ext>
    </p:extLst>
  </p:cSld>
  <p:clrMapOvr>
    <a:masterClrMapping/>
  </p:clrMapOvr>
  <p:transition spd="slow">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Water Data</a:t>
            </a:r>
            <a:endParaRPr lang="en-US" dirty="0"/>
          </a:p>
        </p:txBody>
      </p:sp>
      <p:sp>
        <p:nvSpPr>
          <p:cNvPr id="3" name="Subtitle 2"/>
          <p:cNvSpPr>
            <a:spLocks noGrp="1"/>
          </p:cNvSpPr>
          <p:nvPr>
            <p:ph type="subTitle" idx="1"/>
          </p:nvPr>
        </p:nvSpPr>
        <p:spPr/>
        <p:txBody>
          <a:bodyPr/>
          <a:lstStyle/>
          <a:p>
            <a:r>
              <a:rPr lang="en-US" dirty="0" smtClean="0"/>
              <a:t>To make every teacher happy!</a:t>
            </a:r>
            <a:endParaRPr lang="en-US" dirty="0"/>
          </a:p>
        </p:txBody>
      </p:sp>
      <p:pic>
        <p:nvPicPr>
          <p:cNvPr id="5" name="Picture Placeholder 4" descr="LS003294.png"/>
          <p:cNvPicPr>
            <a:picLocks noGrp="1" noChangeAspect="1"/>
          </p:cNvPicPr>
          <p:nvPr>
            <p:ph type="pic" idx="13"/>
          </p:nvPr>
        </p:nvPicPr>
        <p:blipFill>
          <a:blip r:embed="rId2" cstate="print">
            <a:extLst>
              <a:ext uri="{28A0092B-C50C-407E-A947-70E740481C1C}">
                <a14:useLocalDpi xmlns:a14="http://schemas.microsoft.com/office/drawing/2010/main" xmlns="" val="0"/>
              </a:ext>
            </a:extLst>
          </a:blip>
          <a:srcRect t="38420" b="38420"/>
          <a:stretch>
            <a:fillRect/>
          </a:stretch>
        </p:blipFill>
        <p:spPr>
          <a:xfrm>
            <a:off x="1188720" y="1004455"/>
            <a:ext cx="6766560" cy="2729345"/>
          </a:xfrm>
        </p:spPr>
      </p:pic>
    </p:spTree>
    <p:extLst>
      <p:ext uri="{BB962C8B-B14F-4D97-AF65-F5344CB8AC3E}">
        <p14:creationId xmlns:p14="http://schemas.microsoft.com/office/powerpoint/2010/main" xmlns="" val="418209510"/>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ter data 1.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368300" y="0"/>
            <a:ext cx="8390185" cy="6858000"/>
          </a:xfrm>
          <a:prstGeom prst="rect">
            <a:avLst/>
          </a:prstGeom>
        </p:spPr>
      </p:pic>
    </p:spTree>
    <p:extLst>
      <p:ext uri="{BB962C8B-B14F-4D97-AF65-F5344CB8AC3E}">
        <p14:creationId xmlns:p14="http://schemas.microsoft.com/office/powerpoint/2010/main" xmlns="" val="29021048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MS0523-H01_salinity_30.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5479" y="798268"/>
            <a:ext cx="8148560" cy="4338668"/>
          </a:xfrm>
          <a:prstGeom prst="rect">
            <a:avLst/>
          </a:prstGeom>
        </p:spPr>
      </p:pic>
      <p:sp>
        <p:nvSpPr>
          <p:cNvPr id="3" name="TextBox 2"/>
          <p:cNvSpPr txBox="1"/>
          <p:nvPr/>
        </p:nvSpPr>
        <p:spPr>
          <a:xfrm>
            <a:off x="555478" y="5392396"/>
            <a:ext cx="8148560" cy="954107"/>
          </a:xfrm>
          <a:prstGeom prst="rect">
            <a:avLst/>
          </a:prstGeom>
          <a:noFill/>
        </p:spPr>
        <p:txBody>
          <a:bodyPr wrap="square" rtlCol="0">
            <a:spAutoFit/>
          </a:bodyPr>
          <a:lstStyle/>
          <a:p>
            <a:r>
              <a:rPr lang="en-US" sz="5600" dirty="0" smtClean="0"/>
              <a:t>Salinity Over 30 Day Period</a:t>
            </a:r>
            <a:endParaRPr lang="en-US" sz="5600" dirty="0"/>
          </a:p>
        </p:txBody>
      </p:sp>
    </p:spTree>
    <p:extLst>
      <p:ext uri="{BB962C8B-B14F-4D97-AF65-F5344CB8AC3E}">
        <p14:creationId xmlns:p14="http://schemas.microsoft.com/office/powerpoint/2010/main" xmlns="" val="361536141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555477" y="1807198"/>
            <a:ext cx="8050777" cy="4286603"/>
          </a:xfrm>
          <a:prstGeom prst="rect">
            <a:avLst/>
          </a:prstGeom>
        </p:spPr>
      </p:pic>
      <p:sp>
        <p:nvSpPr>
          <p:cNvPr id="3" name="TextBox 2"/>
          <p:cNvSpPr txBox="1"/>
          <p:nvPr/>
        </p:nvSpPr>
        <p:spPr>
          <a:xfrm>
            <a:off x="2406253" y="677923"/>
            <a:ext cx="3723963" cy="954107"/>
          </a:xfrm>
          <a:prstGeom prst="rect">
            <a:avLst/>
          </a:prstGeom>
          <a:noFill/>
        </p:spPr>
        <p:txBody>
          <a:bodyPr wrap="square" rtlCol="0">
            <a:spAutoFit/>
          </a:bodyPr>
          <a:lstStyle/>
          <a:p>
            <a:r>
              <a:rPr lang="en-US" sz="5600" dirty="0" smtClean="0"/>
              <a:t>Water Levels</a:t>
            </a:r>
            <a:endParaRPr lang="en-US" sz="5600" dirty="0"/>
          </a:p>
        </p:txBody>
      </p:sp>
    </p:spTree>
    <p:extLst>
      <p:ext uri="{BB962C8B-B14F-4D97-AF65-F5344CB8AC3E}">
        <p14:creationId xmlns:p14="http://schemas.microsoft.com/office/powerpoint/2010/main" xmlns="" val="1157625060"/>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xmlns="" val="1955236191"/>
              </p:ext>
            </p:extLst>
          </p:nvPr>
        </p:nvGraphicFramePr>
        <p:xfrm>
          <a:off x="2012950" y="642000"/>
          <a:ext cx="4546954" cy="5427010"/>
        </p:xfrm>
        <a:graphic>
          <a:graphicData uri="http://schemas.openxmlformats.org/presentationml/2006/ole">
            <p:oleObj spid="_x0000_s1056" name="Worksheet" r:id="rId3" imgW="5117912" imgH="6108475" progId="Excel.Sheet.12">
              <p:embed/>
            </p:oleObj>
          </a:graphicData>
        </a:graphic>
      </p:graphicFrame>
      <p:sp>
        <p:nvSpPr>
          <p:cNvPr id="3" name="Vertical Title 2"/>
          <p:cNvSpPr>
            <a:spLocks noGrp="1"/>
          </p:cNvSpPr>
          <p:nvPr>
            <p:ph type="title" orient="vert"/>
          </p:nvPr>
        </p:nvSpPr>
        <p:spPr/>
        <p:txBody>
          <a:bodyPr/>
          <a:lstStyle/>
          <a:p>
            <a:r>
              <a:rPr lang="en-US" dirty="0" smtClean="0"/>
              <a:t>Actual Data </a:t>
            </a:r>
            <a:endParaRPr lang="en-US" dirty="0"/>
          </a:p>
        </p:txBody>
      </p:sp>
    </p:spTree>
    <p:extLst>
      <p:ext uri="{BB962C8B-B14F-4D97-AF65-F5344CB8AC3E}">
        <p14:creationId xmlns:p14="http://schemas.microsoft.com/office/powerpoint/2010/main" xmlns="" val="4127312115"/>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749300" y="1918293"/>
            <a:ext cx="7632700" cy="4064000"/>
          </a:xfrm>
          <a:prstGeom prst="rect">
            <a:avLst/>
          </a:prstGeom>
        </p:spPr>
      </p:pic>
      <p:sp>
        <p:nvSpPr>
          <p:cNvPr id="4" name="TextBox 3"/>
          <p:cNvSpPr txBox="1"/>
          <p:nvPr/>
        </p:nvSpPr>
        <p:spPr>
          <a:xfrm>
            <a:off x="1948442" y="482489"/>
            <a:ext cx="5392396" cy="923330"/>
          </a:xfrm>
          <a:prstGeom prst="rect">
            <a:avLst/>
          </a:prstGeom>
          <a:noFill/>
        </p:spPr>
        <p:txBody>
          <a:bodyPr wrap="square" rtlCol="0">
            <a:spAutoFit/>
          </a:bodyPr>
          <a:lstStyle/>
          <a:p>
            <a:r>
              <a:rPr lang="en-US" sz="5400" dirty="0" smtClean="0"/>
              <a:t>Water Temperature</a:t>
            </a:r>
            <a:endParaRPr lang="en-US" sz="5400" dirty="0"/>
          </a:p>
        </p:txBody>
      </p:sp>
    </p:spTree>
    <p:extLst>
      <p:ext uri="{BB962C8B-B14F-4D97-AF65-F5344CB8AC3E}">
        <p14:creationId xmlns:p14="http://schemas.microsoft.com/office/powerpoint/2010/main" xmlns="" val="1512874884"/>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Vegetation Data</a:t>
            </a:r>
            <a:endParaRPr lang="en-US" dirty="0"/>
          </a:p>
        </p:txBody>
      </p:sp>
      <p:sp>
        <p:nvSpPr>
          <p:cNvPr id="3" name="Subtitle 2"/>
          <p:cNvSpPr>
            <a:spLocks noGrp="1"/>
          </p:cNvSpPr>
          <p:nvPr>
            <p:ph type="subTitle" idx="1"/>
          </p:nvPr>
        </p:nvSpPr>
        <p:spPr/>
        <p:txBody>
          <a:bodyPr/>
          <a:lstStyle/>
          <a:p>
            <a:r>
              <a:rPr lang="en-US" dirty="0" smtClean="0"/>
              <a:t>More good stuff</a:t>
            </a:r>
            <a:endParaRPr lang="en-US" dirty="0"/>
          </a:p>
        </p:txBody>
      </p:sp>
      <p:pic>
        <p:nvPicPr>
          <p:cNvPr id="5" name="Picture Placeholder 4" descr="AA044538.png"/>
          <p:cNvPicPr>
            <a:picLocks noGrp="1" noChangeAspect="1"/>
          </p:cNvPicPr>
          <p:nvPr>
            <p:ph type="pic" idx="13"/>
          </p:nvPr>
        </p:nvPicPr>
        <p:blipFill>
          <a:blip r:embed="rId2" cstate="email">
            <a:extLst>
              <a:ext uri="{28A0092B-C50C-407E-A947-70E740481C1C}">
                <a14:useLocalDpi xmlns:a14="http://schemas.microsoft.com/office/drawing/2010/main" xmlns="" val="0"/>
              </a:ext>
            </a:extLst>
          </a:blip>
          <a:srcRect t="29774" b="29774"/>
          <a:stretch>
            <a:fillRect/>
          </a:stretch>
        </p:blipFill>
        <p:spPr/>
      </p:pic>
    </p:spTree>
    <p:extLst>
      <p:ext uri="{BB962C8B-B14F-4D97-AF65-F5344CB8AC3E}">
        <p14:creationId xmlns:p14="http://schemas.microsoft.com/office/powerpoint/2010/main" xmlns="" val="149891729"/>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7263" y="3956050"/>
            <a:ext cx="4011612" cy="269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04800" y="304800"/>
            <a:ext cx="5322781" cy="4207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172200" y="1600200"/>
            <a:ext cx="2057400" cy="1323975"/>
          </a:xfrm>
          <a:prstGeom prst="rect">
            <a:avLst/>
          </a:prstGeom>
          <a:noFill/>
        </p:spPr>
        <p:txBody>
          <a:bodyPr>
            <a:spAutoFit/>
          </a:bodyPr>
          <a:lstStyle/>
          <a:p>
            <a:pPr>
              <a:defRPr/>
            </a:pPr>
            <a:r>
              <a:rPr lang="en-US" sz="2000" dirty="0">
                <a:solidFill>
                  <a:schemeClr val="accent5">
                    <a:lumMod val="50000"/>
                  </a:schemeClr>
                </a:solidFill>
                <a:latin typeface="+mj-lt"/>
              </a:rPr>
              <a:t>Louisiana was built by the Mississippi River over time. </a:t>
            </a:r>
          </a:p>
        </p:txBody>
      </p:sp>
    </p:spTree>
    <p:extLst>
      <p:ext uri="{BB962C8B-B14F-4D97-AF65-F5344CB8AC3E}">
        <p14:creationId xmlns:p14="http://schemas.microsoft.com/office/powerpoint/2010/main" xmlns="" val="2934925876"/>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Vegetation Data</a:t>
            </a:r>
            <a:endParaRPr lang="en-US" dirty="0"/>
          </a:p>
        </p:txBody>
      </p:sp>
      <p:pic>
        <p:nvPicPr>
          <p:cNvPr id="4" name="Content Placeholder 3" descr="Vegetation Data.jpg"/>
          <p:cNvPicPr>
            <a:picLocks noGrp="1" noChangeAspect="1"/>
          </p:cNvPicPr>
          <p:nvPr>
            <p:ph idx="1"/>
          </p:nvPr>
        </p:nvPicPr>
        <p:blipFill>
          <a:blip r:embed="rId2" cstate="email">
            <a:extLst>
              <a:ext uri="{28A0092B-C50C-407E-A947-70E740481C1C}">
                <a14:useLocalDpi xmlns:a14="http://schemas.microsoft.com/office/drawing/2010/main" xmlns="" val="0"/>
              </a:ext>
            </a:extLst>
          </a:blip>
          <a:srcRect t="17961" b="17961"/>
          <a:stretch>
            <a:fillRect/>
          </a:stretch>
        </p:blipFill>
        <p:spPr>
          <a:xfrm>
            <a:off x="362036" y="1979264"/>
            <a:ext cx="8143924" cy="4265264"/>
          </a:xfrm>
        </p:spPr>
      </p:pic>
    </p:spTree>
    <p:extLst>
      <p:ext uri="{BB962C8B-B14F-4D97-AF65-F5344CB8AC3E}">
        <p14:creationId xmlns:p14="http://schemas.microsoft.com/office/powerpoint/2010/main" xmlns="" val="37308350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91768" y="1078946"/>
            <a:ext cx="8332085" cy="5207553"/>
          </a:xfrm>
          <a:prstGeom prst="rect">
            <a:avLst/>
          </a:prstGeom>
        </p:spPr>
      </p:pic>
    </p:spTree>
    <p:extLst>
      <p:ext uri="{BB962C8B-B14F-4D97-AF65-F5344CB8AC3E}">
        <p14:creationId xmlns:p14="http://schemas.microsoft.com/office/powerpoint/2010/main" xmlns="" val="2475125668"/>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Soil Data</a:t>
            </a:r>
            <a:endParaRPr lang="en-US" dirty="0"/>
          </a:p>
        </p:txBody>
      </p:sp>
      <p:sp>
        <p:nvSpPr>
          <p:cNvPr id="3" name="Subtitle 2"/>
          <p:cNvSpPr>
            <a:spLocks noGrp="1"/>
          </p:cNvSpPr>
          <p:nvPr>
            <p:ph type="subTitle" idx="1"/>
          </p:nvPr>
        </p:nvSpPr>
        <p:spPr/>
        <p:txBody>
          <a:bodyPr/>
          <a:lstStyle/>
          <a:p>
            <a:r>
              <a:rPr lang="en-US" dirty="0" smtClean="0"/>
              <a:t>Cool Graphs for Students to Use as Learning Tools </a:t>
            </a:r>
            <a:endParaRPr lang="en-US" dirty="0"/>
          </a:p>
        </p:txBody>
      </p:sp>
      <p:pic>
        <p:nvPicPr>
          <p:cNvPr id="5" name="Picture Placeholder 4" descr="200377269-001.png"/>
          <p:cNvPicPr>
            <a:picLocks noGrp="1" noChangeAspect="1"/>
          </p:cNvPicPr>
          <p:nvPr>
            <p:ph type="pic" idx="13"/>
          </p:nvPr>
        </p:nvPicPr>
        <p:blipFill>
          <a:blip r:embed="rId2" cstate="email">
            <a:extLst>
              <a:ext uri="{28A0092B-C50C-407E-A947-70E740481C1C}">
                <a14:useLocalDpi xmlns:a14="http://schemas.microsoft.com/office/drawing/2010/main" xmlns="" val="0"/>
              </a:ext>
            </a:extLst>
          </a:blip>
          <a:srcRect t="10439" b="10439"/>
          <a:stretch>
            <a:fillRect/>
          </a:stretch>
        </p:blipFill>
        <p:spPr/>
      </p:pic>
    </p:spTree>
    <p:extLst>
      <p:ext uri="{BB962C8B-B14F-4D97-AF65-F5344CB8AC3E}">
        <p14:creationId xmlns:p14="http://schemas.microsoft.com/office/powerpoint/2010/main" xmlns="" val="25349082"/>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Soil Data Sheet</a:t>
            </a:r>
            <a:endParaRPr lang="en-US" dirty="0"/>
          </a:p>
        </p:txBody>
      </p:sp>
      <p:pic>
        <p:nvPicPr>
          <p:cNvPr id="9" name="Content Placeholder 8" descr="Soil Data 1.jpg"/>
          <p:cNvPicPr>
            <a:picLocks noGrp="1" noChangeAspect="1"/>
          </p:cNvPicPr>
          <p:nvPr>
            <p:ph idx="1"/>
          </p:nvPr>
        </p:nvPicPr>
        <p:blipFill>
          <a:blip r:embed="rId2" cstate="email">
            <a:extLst>
              <a:ext uri="{28A0092B-C50C-407E-A947-70E740481C1C}">
                <a14:useLocalDpi xmlns:a14="http://schemas.microsoft.com/office/drawing/2010/main" xmlns="" val="0"/>
              </a:ext>
            </a:extLst>
          </a:blip>
          <a:srcRect t="19511" b="19511"/>
          <a:stretch>
            <a:fillRect/>
          </a:stretch>
        </p:blipFill>
        <p:spPr/>
      </p:pic>
    </p:spTree>
    <p:extLst>
      <p:ext uri="{BB962C8B-B14F-4D97-AF65-F5344CB8AC3E}">
        <p14:creationId xmlns:p14="http://schemas.microsoft.com/office/powerpoint/2010/main" xmlns="" val="2059301903"/>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il Data 1 chart_2011101882021622.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8313" y="1412786"/>
            <a:ext cx="8408843" cy="4183434"/>
          </a:xfrm>
          <a:prstGeom prst="rect">
            <a:avLst/>
          </a:prstGeom>
        </p:spPr>
      </p:pic>
    </p:spTree>
    <p:extLst>
      <p:ext uri="{BB962C8B-B14F-4D97-AF65-F5344CB8AC3E}">
        <p14:creationId xmlns:p14="http://schemas.microsoft.com/office/powerpoint/2010/main" xmlns="" val="3926737248"/>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il Data 2 chart_2011101882021653.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3692" y="1464369"/>
            <a:ext cx="7893093" cy="3926846"/>
          </a:xfrm>
          <a:prstGeom prst="rect">
            <a:avLst/>
          </a:prstGeom>
        </p:spPr>
      </p:pic>
    </p:spTree>
    <p:extLst>
      <p:ext uri="{BB962C8B-B14F-4D97-AF65-F5344CB8AC3E}">
        <p14:creationId xmlns:p14="http://schemas.microsoft.com/office/powerpoint/2010/main" xmlns="" val="24562853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il Elevation Change chart_2011101882022870.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01800" y="330200"/>
            <a:ext cx="5716191" cy="6192540"/>
          </a:xfrm>
          <a:prstGeom prst="rect">
            <a:avLst/>
          </a:prstGeom>
        </p:spPr>
      </p:pic>
    </p:spTree>
    <p:extLst>
      <p:ext uri="{BB962C8B-B14F-4D97-AF65-F5344CB8AC3E}">
        <p14:creationId xmlns:p14="http://schemas.microsoft.com/office/powerpoint/2010/main" xmlns="" val="2483656008"/>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Spatial Data</a:t>
            </a:r>
            <a:endParaRPr lang="en-US" dirty="0"/>
          </a:p>
        </p:txBody>
      </p:sp>
      <p:sp>
        <p:nvSpPr>
          <p:cNvPr id="3" name="Subtitle 2"/>
          <p:cNvSpPr>
            <a:spLocks noGrp="1"/>
          </p:cNvSpPr>
          <p:nvPr>
            <p:ph type="subTitle" idx="1"/>
          </p:nvPr>
        </p:nvSpPr>
        <p:spPr/>
        <p:txBody>
          <a:bodyPr/>
          <a:lstStyle/>
          <a:p>
            <a:r>
              <a:rPr lang="en-US" dirty="0" smtClean="0"/>
              <a:t>Data that defines a location</a:t>
            </a:r>
            <a:endParaRPr lang="en-US" dirty="0"/>
          </a:p>
        </p:txBody>
      </p:sp>
      <p:pic>
        <p:nvPicPr>
          <p:cNvPr id="8" name="Picture 7" descr="200377276-001.pn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3238570" y="633932"/>
            <a:ext cx="2408423" cy="3301506"/>
          </a:xfrm>
          <a:prstGeom prst="rect">
            <a:avLst/>
          </a:prstGeom>
        </p:spPr>
      </p:pic>
    </p:spTree>
    <p:extLst>
      <p:ext uri="{BB962C8B-B14F-4D97-AF65-F5344CB8AC3E}">
        <p14:creationId xmlns:p14="http://schemas.microsoft.com/office/powerpoint/2010/main" xmlns="" val="2861485227"/>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Data.pn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571500" y="0"/>
            <a:ext cx="7984398" cy="6858000"/>
          </a:xfrm>
          <a:prstGeom prst="rect">
            <a:avLst/>
          </a:prstGeom>
        </p:spPr>
      </p:pic>
    </p:spTree>
    <p:extLst>
      <p:ext uri="{BB962C8B-B14F-4D97-AF65-F5344CB8AC3E}">
        <p14:creationId xmlns:p14="http://schemas.microsoft.com/office/powerpoint/2010/main" xmlns="" val="180175743"/>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Graphs? But Wait -</a:t>
            </a:r>
            <a:endParaRPr lang="en-US" dirty="0"/>
          </a:p>
        </p:txBody>
      </p:sp>
      <p:sp>
        <p:nvSpPr>
          <p:cNvPr id="3" name="Subtitle 2"/>
          <p:cNvSpPr>
            <a:spLocks noGrp="1"/>
          </p:cNvSpPr>
          <p:nvPr>
            <p:ph type="subTitle" idx="1"/>
          </p:nvPr>
        </p:nvSpPr>
        <p:spPr/>
        <p:txBody>
          <a:bodyPr/>
          <a:lstStyle/>
          <a:p>
            <a:r>
              <a:rPr lang="en-US" dirty="0" smtClean="0"/>
              <a:t>There is more!</a:t>
            </a:r>
            <a:endParaRPr lang="en-US" dirty="0"/>
          </a:p>
        </p:txBody>
      </p:sp>
      <p:pic>
        <p:nvPicPr>
          <p:cNvPr id="4" name="Picture 3" descr="LS003294.pn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6751255" y="399680"/>
            <a:ext cx="1993470" cy="3471621"/>
          </a:xfrm>
          <a:prstGeom prst="rect">
            <a:avLst/>
          </a:prstGeom>
        </p:spPr>
      </p:pic>
    </p:spTree>
    <p:extLst>
      <p:ext uri="{BB962C8B-B14F-4D97-AF65-F5344CB8AC3E}">
        <p14:creationId xmlns:p14="http://schemas.microsoft.com/office/powerpoint/2010/main" xmlns="" val="291378609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367469" y="2324411"/>
            <a:ext cx="8427949" cy="4162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p:nvPr>
        </p:nvSpPr>
        <p:spPr>
          <a:extLst/>
        </p:spPr>
        <p:txBody>
          <a:bodyPr>
            <a:normAutofit fontScale="90000"/>
          </a:bodyPr>
          <a:lstStyle/>
          <a:p>
            <a:pPr eaLnBrk="1" hangingPunct="1">
              <a:defRPr/>
            </a:pPr>
            <a:r>
              <a:rPr lang="en-US" dirty="0" smtClean="0"/>
              <a:t>Sediment from the flood of 2011</a:t>
            </a:r>
            <a:endParaRPr lang="en-US" dirty="0"/>
          </a:p>
        </p:txBody>
      </p:sp>
    </p:spTree>
    <p:extLst>
      <p:ext uri="{BB962C8B-B14F-4D97-AF65-F5344CB8AC3E}">
        <p14:creationId xmlns:p14="http://schemas.microsoft.com/office/powerpoint/2010/main" xmlns="" val="2325014337"/>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s, Graphs, Graphs.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294664" y="283633"/>
            <a:ext cx="6791936" cy="6451077"/>
          </a:xfrm>
          <a:prstGeom prst="rect">
            <a:avLst/>
          </a:prstGeom>
        </p:spPr>
      </p:pic>
      <p:sp>
        <p:nvSpPr>
          <p:cNvPr id="7" name="Vertical Title 6"/>
          <p:cNvSpPr>
            <a:spLocks noGrp="1"/>
          </p:cNvSpPr>
          <p:nvPr>
            <p:ph type="title" orient="vert"/>
          </p:nvPr>
        </p:nvSpPr>
        <p:spPr/>
        <p:txBody>
          <a:bodyPr>
            <a:normAutofit fontScale="90000"/>
          </a:bodyPr>
          <a:lstStyle/>
          <a:p>
            <a:r>
              <a:rPr lang="en-US" dirty="0" smtClean="0"/>
              <a:t>Visualization= Graphs</a:t>
            </a:r>
            <a:endParaRPr lang="en-US" dirty="0"/>
          </a:p>
        </p:txBody>
      </p:sp>
      <p:sp>
        <p:nvSpPr>
          <p:cNvPr id="2" name="Frame 1"/>
          <p:cNvSpPr/>
          <p:nvPr/>
        </p:nvSpPr>
        <p:spPr>
          <a:xfrm>
            <a:off x="2392822" y="1085317"/>
            <a:ext cx="786214" cy="427290"/>
          </a:xfrm>
          <a:prstGeom prst="fram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581239394"/>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704850"/>
            <a:ext cx="8229600" cy="514350"/>
          </a:xfrm>
        </p:spPr>
        <p:txBody>
          <a:bodyPr>
            <a:normAutofit fontScale="90000"/>
          </a:bodyPr>
          <a:lstStyle/>
          <a:p>
            <a:pPr eaLnBrk="1" fontAlgn="auto" hangingPunct="1">
              <a:spcAft>
                <a:spcPts val="0"/>
              </a:spcAft>
              <a:defRPr/>
            </a:pPr>
            <a:r>
              <a:rPr lang="en-US" sz="3600" dirty="0"/>
              <a:t>How </a:t>
            </a:r>
            <a:r>
              <a:rPr lang="en-US" sz="3600" dirty="0" smtClean="0"/>
              <a:t>can you help spread </a:t>
            </a:r>
            <a:r>
              <a:rPr lang="en-US" sz="3600" dirty="0"/>
              <a:t>the word?</a:t>
            </a:r>
          </a:p>
        </p:txBody>
      </p:sp>
      <p:pic>
        <p:nvPicPr>
          <p:cNvPr id="32771" name="Picture 5" descr="Boudreaux"/>
          <p:cNvPicPr>
            <a:picLocks noChangeAspect="1" noChangeArrowheads="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6553200" y="1297536"/>
            <a:ext cx="990600" cy="89535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6" descr="Maps"/>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942013" y="3657600"/>
            <a:ext cx="2886075" cy="289560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7" descr="WaterMarks30"/>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2133599" y="1550987"/>
            <a:ext cx="1357313" cy="175260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Picture 8" descr="WaterMarks33"/>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381000" y="2362200"/>
            <a:ext cx="1355725" cy="175260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5" name="Picture 9" descr="Thibodeaux"/>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7777163" y="1219200"/>
            <a:ext cx="1050925" cy="96837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6" name="Picture 10" descr="WaterMarks34"/>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838200" y="4495800"/>
            <a:ext cx="1355725" cy="175260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7" name="Picture 15" descr="TurningtheTide"/>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3715996" y="1612899"/>
            <a:ext cx="2514600" cy="1628775"/>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Schoolhouse_View.jpg"/>
          <p:cNvPicPr>
            <a:picLocks noChangeAspect="1"/>
          </p:cNvPicPr>
          <p:nvPr/>
        </p:nvPicPr>
        <p:blipFill>
          <a:blip r:embed="rId9" cstate="print"/>
          <a:stretch>
            <a:fillRect/>
          </a:stretch>
        </p:blipFill>
        <p:spPr>
          <a:xfrm>
            <a:off x="7089093" y="2427287"/>
            <a:ext cx="1001713" cy="990600"/>
          </a:xfrm>
          <a:prstGeom prst="rect">
            <a:avLst/>
          </a:prstGeom>
          <a:ln>
            <a:noFill/>
          </a:ln>
          <a:effectLst>
            <a:outerShdw blurRad="292100" dist="139700" dir="2700000" algn="tl" rotWithShape="0">
              <a:srgbClr val="333333">
                <a:alpha val="65000"/>
              </a:srgbClr>
            </a:outerShdw>
          </a:effectLst>
        </p:spPr>
      </p:pic>
      <p:pic>
        <p:nvPicPr>
          <p:cNvPr id="32779" name="Picture 11"/>
          <p:cNvPicPr>
            <a:picLocks noChangeAspect="1" noChangeArrowheads="1"/>
          </p:cNvPicPr>
          <p:nvPr/>
        </p:nvPicPr>
        <p:blipFill>
          <a:blip r:embed="rId10" cstate="email">
            <a:extLst>
              <a:ext uri="{28A0092B-C50C-407E-A947-70E740481C1C}">
                <a14:useLocalDpi xmlns:a14="http://schemas.microsoft.com/office/drawing/2010/main" xmlns="" val="0"/>
              </a:ext>
            </a:extLst>
          </a:blip>
          <a:srcRect/>
          <a:stretch>
            <a:fillRect/>
          </a:stretch>
        </p:blipFill>
        <p:spPr bwMode="auto">
          <a:xfrm>
            <a:off x="2590800" y="3733800"/>
            <a:ext cx="3032125" cy="215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305116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Susan </a:t>
            </a:r>
            <a:r>
              <a:rPr lang="en-US" dirty="0" err="1" smtClean="0"/>
              <a:t>Testroet</a:t>
            </a:r>
            <a:r>
              <a:rPr lang="en-US" dirty="0" smtClean="0"/>
              <a:t>-Bergeron</a:t>
            </a:r>
            <a:endParaRPr lang="en-US" dirty="0"/>
          </a:p>
        </p:txBody>
      </p:sp>
      <p:sp>
        <p:nvSpPr>
          <p:cNvPr id="3" name="Subtitle 2"/>
          <p:cNvSpPr>
            <a:spLocks noGrp="1"/>
          </p:cNvSpPr>
          <p:nvPr>
            <p:ph type="subTitle" idx="1"/>
          </p:nvPr>
        </p:nvSpPr>
        <p:spPr/>
        <p:txBody>
          <a:bodyPr>
            <a:noAutofit/>
          </a:bodyPr>
          <a:lstStyle/>
          <a:p>
            <a:r>
              <a:rPr lang="en-US" sz="3200" dirty="0" smtClean="0">
                <a:solidFill>
                  <a:schemeClr val="tx1"/>
                </a:solidFill>
                <a:hlinkClick r:id="rId2"/>
              </a:rPr>
              <a:t>BergeronS@USGS.gov</a:t>
            </a:r>
            <a:endParaRPr lang="en-US" sz="3200" dirty="0" smtClean="0">
              <a:solidFill>
                <a:schemeClr val="tx1"/>
              </a:solidFill>
            </a:endParaRPr>
          </a:p>
          <a:p>
            <a:r>
              <a:rPr lang="en-US" sz="3200" dirty="0" smtClean="0">
                <a:solidFill>
                  <a:schemeClr val="tx1"/>
                </a:solidFill>
              </a:rPr>
              <a:t>337-266-8623</a:t>
            </a:r>
            <a:endParaRPr lang="en-US" sz="3200" dirty="0">
              <a:solidFill>
                <a:schemeClr val="tx1"/>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2667767" y="299102"/>
            <a:ext cx="3593274" cy="4110705"/>
          </a:xfrm>
          <a:prstGeom prst="rect">
            <a:avLst/>
          </a:prstGeom>
        </p:spPr>
      </p:pic>
    </p:spTree>
    <p:extLst>
      <p:ext uri="{BB962C8B-B14F-4D97-AF65-F5344CB8AC3E}">
        <p14:creationId xmlns:p14="http://schemas.microsoft.com/office/powerpoint/2010/main" xmlns="" val="2953078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651" y="1412193"/>
            <a:ext cx="8402638" cy="441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54651" y="672050"/>
            <a:ext cx="8402638" cy="523220"/>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rPr>
              <a:t>Land Area Change in Coastal Louisiana 1932 to 2010</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303188105"/>
      </p:ext>
    </p:extLst>
  </p:cSld>
  <p:clrMapOvr>
    <a:masterClrMapping/>
  </p:clrMapOvr>
  <mc:AlternateContent xmlns:mc="http://schemas.openxmlformats.org/markup-compatibility/2006">
    <mc:Choice xmlns:p14="http://schemas.microsoft.com/office/powerpoint/2010/main" xmlns=""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Susan\My Documents\My Pictures\ONLY Graph of Land Change 1932-2010_Page_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963" y="2024063"/>
            <a:ext cx="4005262"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Content Placeholder 4"/>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932363" y="2084388"/>
            <a:ext cx="3232150" cy="418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p:nvPr>
        </p:nvSpPr>
        <p:spPr>
          <a:extLst/>
        </p:spPr>
        <p:txBody>
          <a:bodyPr>
            <a:normAutofit/>
          </a:bodyPr>
          <a:lstStyle/>
          <a:p>
            <a:pPr>
              <a:defRPr/>
            </a:pPr>
            <a:r>
              <a:rPr lang="en-US" dirty="0" smtClean="0"/>
              <a:t>Land Change Map Data</a:t>
            </a:r>
            <a:endParaRPr lang="en-US" dirty="0"/>
          </a:p>
        </p:txBody>
      </p:sp>
    </p:spTree>
    <p:extLst>
      <p:ext uri="{BB962C8B-B14F-4D97-AF65-F5344CB8AC3E}">
        <p14:creationId xmlns:p14="http://schemas.microsoft.com/office/powerpoint/2010/main" xmlns="" val="1546667289"/>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pPr algn="ctr" eaLnBrk="1" hangingPunct="1"/>
            <a:r>
              <a:rPr lang="en-US" dirty="0" smtClean="0"/>
              <a:t>Natural Causes </a:t>
            </a:r>
            <a:br>
              <a:rPr lang="en-US" dirty="0" smtClean="0"/>
            </a:br>
            <a:r>
              <a:rPr lang="en-US" dirty="0" smtClean="0"/>
              <a:t>of Wetland Loss</a:t>
            </a:r>
          </a:p>
        </p:txBody>
      </p:sp>
      <p:sp>
        <p:nvSpPr>
          <p:cNvPr id="10243" name="Rectangle 3"/>
          <p:cNvSpPr>
            <a:spLocks noGrp="1" noChangeArrowheads="1"/>
          </p:cNvSpPr>
          <p:nvPr>
            <p:ph idx="1"/>
          </p:nvPr>
        </p:nvSpPr>
        <p:spPr/>
        <p:txBody>
          <a:bodyPr/>
          <a:lstStyle/>
          <a:p>
            <a:pPr eaLnBrk="1" hangingPunct="1">
              <a:lnSpc>
                <a:spcPct val="110000"/>
              </a:lnSpc>
            </a:pPr>
            <a:r>
              <a:rPr lang="en-US" sz="3600" smtClean="0">
                <a:solidFill>
                  <a:srgbClr val="002060"/>
                </a:solidFill>
              </a:rPr>
              <a:t>Hurricanes</a:t>
            </a:r>
          </a:p>
          <a:p>
            <a:pPr eaLnBrk="1" hangingPunct="1">
              <a:lnSpc>
                <a:spcPct val="110000"/>
              </a:lnSpc>
            </a:pPr>
            <a:r>
              <a:rPr lang="en-US" sz="3600" smtClean="0">
                <a:solidFill>
                  <a:srgbClr val="002060"/>
                </a:solidFill>
              </a:rPr>
              <a:t>Subsidence  </a:t>
            </a:r>
          </a:p>
          <a:p>
            <a:pPr eaLnBrk="1" hangingPunct="1">
              <a:lnSpc>
                <a:spcPct val="110000"/>
              </a:lnSpc>
            </a:pPr>
            <a:r>
              <a:rPr lang="en-US" sz="3600" smtClean="0">
                <a:solidFill>
                  <a:srgbClr val="002060"/>
                </a:solidFill>
              </a:rPr>
              <a:t>Wave erosion</a:t>
            </a:r>
          </a:p>
          <a:p>
            <a:pPr eaLnBrk="1" hangingPunct="1">
              <a:lnSpc>
                <a:spcPct val="110000"/>
              </a:lnSpc>
            </a:pPr>
            <a:r>
              <a:rPr lang="en-US" sz="3600" smtClean="0">
                <a:solidFill>
                  <a:srgbClr val="002060"/>
                </a:solidFill>
              </a:rPr>
              <a:t>Sea level rise</a:t>
            </a:r>
          </a:p>
        </p:txBody>
      </p:sp>
      <p:pic>
        <p:nvPicPr>
          <p:cNvPr id="10244" name="Picture 4" descr="cwppra_logo_cl"/>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8077200" y="5486400"/>
            <a:ext cx="9429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4" descr="katrina"/>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4400450" y="2367185"/>
            <a:ext cx="4032349" cy="2991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93286924"/>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p:cNvGraphicFramePr>
          <p:nvPr>
            <p:extLst>
              <p:ext uri="{D42A27DB-BD31-4B8C-83A1-F6EECF244321}">
                <p14:modId xmlns:p14="http://schemas.microsoft.com/office/powerpoint/2010/main" xmlns="" val="3329331360"/>
              </p:ext>
            </p:extLst>
          </p:nvPr>
        </p:nvGraphicFramePr>
        <p:xfrm>
          <a:off x="1059678" y="1504059"/>
          <a:ext cx="7627121" cy="4920241"/>
        </p:xfrm>
        <a:graphic>
          <a:graphicData uri="http://schemas.openxmlformats.org/presentationml/2006/ole">
            <p:oleObj spid="_x0000_s3098" name="Clip" r:id="rId4" imgW="6752381" imgH="5257143" progId="">
              <p:embed/>
            </p:oleObj>
          </a:graphicData>
        </a:graphic>
      </p:graphicFrame>
      <p:sp>
        <p:nvSpPr>
          <p:cNvPr id="11267" name="TextBox 1"/>
          <p:cNvSpPr txBox="1">
            <a:spLocks noChangeArrowheads="1"/>
          </p:cNvSpPr>
          <p:nvPr/>
        </p:nvSpPr>
        <p:spPr bwMode="auto">
          <a:xfrm>
            <a:off x="533400" y="990600"/>
            <a:ext cx="1371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t>135 Years</a:t>
            </a:r>
          </a:p>
        </p:txBody>
      </p:sp>
    </p:spTree>
    <p:extLst>
      <p:ext uri="{BB962C8B-B14F-4D97-AF65-F5344CB8AC3E}">
        <p14:creationId xmlns:p14="http://schemas.microsoft.com/office/powerpoint/2010/main" xmlns="" val="1720724705"/>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4" Type="http://schemas.openxmlformats.org/officeDocument/2006/relationships/image" Target="../media/image4.jpeg"/></Relationships>
</file>

<file path=ppt/theme/theme1.xml><?xml version="1.0" encoding="utf-8"?>
<a:theme xmlns:a="http://schemas.openxmlformats.org/drawingml/2006/main" name="Formal">
  <a:themeElements>
    <a:clrScheme name="Formal">
      <a:dk1>
        <a:srgbClr val="534239"/>
      </a:dk1>
      <a:lt1>
        <a:srgbClr val="FFFFFF"/>
      </a:lt1>
      <a:dk2>
        <a:srgbClr val="3D3A48"/>
      </a:dk2>
      <a:lt2>
        <a:srgbClr val="E1DFD1"/>
      </a:lt2>
      <a:accent1>
        <a:srgbClr val="907F76"/>
      </a:accent1>
      <a:accent2>
        <a:srgbClr val="A46645"/>
      </a:accent2>
      <a:accent3>
        <a:srgbClr val="CD9C47"/>
      </a:accent3>
      <a:accent4>
        <a:srgbClr val="9A92CD"/>
      </a:accent4>
      <a:accent5>
        <a:srgbClr val="7D639B"/>
      </a:accent5>
      <a:accent6>
        <a:srgbClr val="733678"/>
      </a:accent6>
      <a:hlink>
        <a:srgbClr val="A84914"/>
      </a:hlink>
      <a:folHlink>
        <a:srgbClr val="B25672"/>
      </a:folHlink>
    </a:clrScheme>
    <a:fontScheme name="Formal">
      <a:majorFont>
        <a:latin typeface="Garamond"/>
        <a:ea typeface=""/>
        <a:cs typeface=""/>
        <a:font script="Jpan" typeface="ヒラギノ明朝 Pro W3"/>
        <a:font script="Hans" typeface="宋体"/>
        <a:font script="Hant" typeface="新細明體"/>
      </a:majorFont>
      <a:minorFont>
        <a:latin typeface="Garamond"/>
        <a:ea typeface=""/>
        <a:cs typeface=""/>
        <a:font script="Jpan" typeface="ヒラギノ明朝 Pro W3"/>
        <a:font script="Hans" typeface="宋体"/>
        <a:font script="Hant" typeface="新細明體"/>
      </a:minorFont>
    </a:fontScheme>
    <a:fmtScheme name="Formal">
      <a:fillStyleLst>
        <a:solidFill>
          <a:schemeClr val="phClr"/>
        </a:solidFill>
        <a:blipFill rotWithShape="1">
          <a:blip xmlns:r="http://schemas.openxmlformats.org/officeDocument/2006/relationships" r:embed="rId1">
            <a:duotone>
              <a:schemeClr val="phClr">
                <a:tint val="60000"/>
                <a:satMod val="200000"/>
              </a:schemeClr>
              <a:schemeClr val="phClr">
                <a:shade val="90000"/>
                <a:satMod val="150000"/>
              </a:schemeClr>
            </a:duotone>
          </a:blip>
          <a:tile tx="0" ty="0" sx="50000" sy="50000" flip="none" algn="tl"/>
        </a:blipFill>
        <a:blipFill rotWithShape="1">
          <a:blip xmlns:r="http://schemas.openxmlformats.org/officeDocument/2006/relationships" r:embed="rId2">
            <a:duotone>
              <a:schemeClr val="phClr">
                <a:tint val="80000"/>
                <a:satMod val="135000"/>
              </a:schemeClr>
              <a:schemeClr val="phClr">
                <a:shade val="80000"/>
                <a:satMod val="150000"/>
              </a:schemeClr>
            </a:duotone>
          </a:blip>
          <a:tile tx="0" ty="0" sx="65000" sy="65000" flip="none" algn="tl"/>
        </a:blipFill>
      </a:fillStyleLst>
      <a:lnStyleLst>
        <a:ln w="12700" cap="flat" cmpd="sng" algn="ctr">
          <a:solidFill>
            <a:schemeClr val="phClr">
              <a:shade val="95000"/>
              <a:satMod val="105000"/>
            </a:schemeClr>
          </a:solidFill>
          <a:prstDash val="solid"/>
          <a:miter/>
        </a:ln>
        <a:ln w="25400" cap="flat" cmpd="sng" algn="ctr">
          <a:solidFill>
            <a:schemeClr val="phClr">
              <a:shade val="90000"/>
              <a:alpha val="90000"/>
            </a:schemeClr>
          </a:solidFill>
          <a:prstDash val="solid"/>
          <a:miter/>
        </a:ln>
        <a:ln w="38100" cap="flat" cmpd="sng" algn="ctr">
          <a:solidFill>
            <a:schemeClr val="phClr">
              <a:shade val="85000"/>
              <a:alpha val="90000"/>
              <a:satMod val="125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outerShdw blurRad="88900" dist="38100" dir="5400000" sx="101000" sy="101000" rotWithShape="0">
              <a:srgbClr val="000000">
                <a:alpha val="50000"/>
              </a:srgbClr>
            </a:outerShdw>
          </a:effectLst>
          <a:scene3d>
            <a:camera prst="orthographicFront">
              <a:rot lat="0" lon="0" rev="0"/>
            </a:camera>
            <a:lightRig rig="morning" dir="t">
              <a:rot lat="0" lon="0" rev="6000000"/>
            </a:lightRig>
          </a:scene3d>
          <a:sp3d prstMaterial="metal">
            <a:bevelT w="25400" h="12700" prst="artDeco"/>
          </a:sp3d>
        </a:effectStyle>
      </a:effectStyleLst>
      <a:bgFillStyleLst>
        <a:solidFill>
          <a:schemeClr val="phClr"/>
        </a:solidFill>
        <a:blipFill rotWithShape="1">
          <a:blip xmlns:r="http://schemas.openxmlformats.org/officeDocument/2006/relationships" r:embed="rId3">
            <a:duotone>
              <a:schemeClr val="phClr">
                <a:tint val="50000"/>
                <a:satMod val="250000"/>
              </a:schemeClr>
              <a:schemeClr val="phClr">
                <a:shade val="80000"/>
                <a:satMod val="175000"/>
              </a:schemeClr>
            </a:duotone>
          </a:blip>
          <a:stretch/>
        </a:blipFill>
        <a:blipFill rotWithShape="1">
          <a:blip xmlns:r="http://schemas.openxmlformats.org/officeDocument/2006/relationships" r:embed="rId4">
            <a:duotone>
              <a:schemeClr val="phClr">
                <a:tint val="10000"/>
                <a:satMod val="260000"/>
                <a:lumMod val="115000"/>
              </a:schemeClr>
              <a:schemeClr val="phClr">
                <a:shade val="75000"/>
                <a:satMod val="175000"/>
                <a:lumMod val="105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Formal.thmx</Template>
  <TotalTime>2001</TotalTime>
  <Words>1191</Words>
  <Application>Microsoft Office PowerPoint</Application>
  <PresentationFormat>On-screen Show (4:3)</PresentationFormat>
  <Paragraphs>157</Paragraphs>
  <Slides>52</Slides>
  <Notes>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52</vt:i4>
      </vt:variant>
    </vt:vector>
  </HeadingPairs>
  <TitlesOfParts>
    <vt:vector size="55" baseType="lpstr">
      <vt:lpstr>Formal</vt:lpstr>
      <vt:lpstr>Clip</vt:lpstr>
      <vt:lpstr>Worksheet</vt:lpstr>
      <vt:lpstr>The Coastal Wetlands Planning, Protection and Restoration Act</vt:lpstr>
      <vt:lpstr>STEM, Louisiana Wetlands Restoration, and Student Success </vt:lpstr>
      <vt:lpstr>Where are you? </vt:lpstr>
      <vt:lpstr>Slide 4</vt:lpstr>
      <vt:lpstr>Sediment from the flood of 2011</vt:lpstr>
      <vt:lpstr>Slide 6</vt:lpstr>
      <vt:lpstr>Land Change Map Data</vt:lpstr>
      <vt:lpstr>Natural Causes  of Wetland Loss</vt:lpstr>
      <vt:lpstr>Slide 9</vt:lpstr>
      <vt:lpstr>Process Alterations  Made by Humans</vt:lpstr>
      <vt:lpstr>Slide 11</vt:lpstr>
      <vt:lpstr>Coastal Wetlands Planning, Protection  and Restoration Act</vt:lpstr>
      <vt:lpstr>Slide 13</vt:lpstr>
      <vt:lpstr>Slide 14</vt:lpstr>
      <vt:lpstr> Bayou LaBranche Wetlands – One of the First CWPPRA Projects  I-10 Near New Orleans</vt:lpstr>
      <vt:lpstr>Pass Chaland to Grand Bayou Pass Barrier Shoreline Restoration</vt:lpstr>
      <vt:lpstr>Mississippi River Sediment Delivery System-Bayou Dupont</vt:lpstr>
      <vt:lpstr>Mississippi River Sediment Delivery System-Bayou Dupont</vt:lpstr>
      <vt:lpstr>Mississippi River Sediment Delivery System-Bayou Dupont</vt:lpstr>
      <vt:lpstr>Barataria Barrier Island Complex Project:  Pelican Island to Pass La Mer to Chaland Pass Restoration</vt:lpstr>
      <vt:lpstr>Whiskey Island  Back Barrier Marsh Creation</vt:lpstr>
      <vt:lpstr>East Timbalier Island Sediment Restoration (TE-25)</vt:lpstr>
      <vt:lpstr>Marsh Creation  Step by Step  TV-21</vt:lpstr>
      <vt:lpstr>Coastwide Reference Monitoring System (CRMS)</vt:lpstr>
      <vt:lpstr>CRMS and CWPPRA</vt:lpstr>
      <vt:lpstr>http://www.LACoast.gov/crms_viewer</vt:lpstr>
      <vt:lpstr>TV-21 East Marsh Island</vt:lpstr>
      <vt:lpstr>Slide 28</vt:lpstr>
      <vt:lpstr>Slide 29</vt:lpstr>
      <vt:lpstr>Slide 30</vt:lpstr>
      <vt:lpstr>CRMS Site 0523</vt:lpstr>
      <vt:lpstr>Navigating the Site</vt:lpstr>
      <vt:lpstr>Water Data</vt:lpstr>
      <vt:lpstr>Slide 34</vt:lpstr>
      <vt:lpstr>Slide 35</vt:lpstr>
      <vt:lpstr>Slide 36</vt:lpstr>
      <vt:lpstr>Actual Data </vt:lpstr>
      <vt:lpstr>Slide 38</vt:lpstr>
      <vt:lpstr>Vegetation Data</vt:lpstr>
      <vt:lpstr>Vegetation Data</vt:lpstr>
      <vt:lpstr>Slide 41</vt:lpstr>
      <vt:lpstr>Soil Data</vt:lpstr>
      <vt:lpstr>Soil Data Sheet</vt:lpstr>
      <vt:lpstr>Slide 44</vt:lpstr>
      <vt:lpstr>Slide 45</vt:lpstr>
      <vt:lpstr>Slide 46</vt:lpstr>
      <vt:lpstr>Spatial Data</vt:lpstr>
      <vt:lpstr>Slide 48</vt:lpstr>
      <vt:lpstr>Graphs? But Wait -</vt:lpstr>
      <vt:lpstr>Visualization= Graphs</vt:lpstr>
      <vt:lpstr>How can you help spread the word?</vt:lpstr>
      <vt:lpstr>Susan Testroet-Bergeron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CRMS</dc:title>
  <dc:creator>Kelly Bergeron</dc:creator>
  <cp:lastModifiedBy>ladnerk</cp:lastModifiedBy>
  <cp:revision>35</cp:revision>
  <dcterms:created xsi:type="dcterms:W3CDTF">2011-10-17T19:58:03Z</dcterms:created>
  <dcterms:modified xsi:type="dcterms:W3CDTF">2011-11-16T21:14:57Z</dcterms:modified>
</cp:coreProperties>
</file>